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62"/>
  </p:notesMasterIdLst>
  <p:sldIdLst>
    <p:sldId id="395" r:id="rId5"/>
    <p:sldId id="271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278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94" r:id="rId39"/>
    <p:sldId id="384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5" r:id="rId52"/>
    <p:sldId id="386" r:id="rId53"/>
    <p:sldId id="387" r:id="rId54"/>
    <p:sldId id="388" r:id="rId55"/>
    <p:sldId id="391" r:id="rId56"/>
    <p:sldId id="393" r:id="rId57"/>
    <p:sldId id="396" r:id="rId58"/>
    <p:sldId id="397" r:id="rId59"/>
    <p:sldId id="398" r:id="rId60"/>
    <p:sldId id="39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6C83596-559B-44F5-92BB-BBCC3FF3813A}">
          <p14:sldIdLst>
            <p14:sldId id="395"/>
            <p14:sldId id="271"/>
          </p14:sldIdLst>
        </p14:section>
        <p14:section name="HOME" id="{E7BF0608-B020-48DF-99E7-8F03CE333D30}">
          <p14:sldIdLst>
            <p14:sldId id="258"/>
          </p14:sldIdLst>
        </p14:section>
        <p14:section name="Introduction" id="{95D02EDC-5B42-4B13-8AE3-9544D0F657BD}">
          <p14:sldIdLst>
            <p14:sldId id="259"/>
            <p14:sldId id="260"/>
          </p14:sldIdLst>
        </p14:section>
        <p14:section name="Research Problem" id="{344CE50D-C7C1-4991-A87F-FA2526A3FCAC}">
          <p14:sldIdLst>
            <p14:sldId id="261"/>
            <p14:sldId id="262"/>
          </p14:sldIdLst>
        </p14:section>
        <p14:section name="Research Importance" id="{DBA24D25-F06A-4C73-BF31-46572EF66E71}">
          <p14:sldIdLst>
            <p14:sldId id="263"/>
            <p14:sldId id="264"/>
          </p14:sldIdLst>
        </p14:section>
        <p14:section name="Research objective" id="{5A862089-1DF6-44EC-82AC-3AE15DCFF50B}">
          <p14:sldIdLst>
            <p14:sldId id="265"/>
            <p14:sldId id="266"/>
          </p14:sldIdLst>
        </p14:section>
        <p14:section name="Research gap" id="{2E534C80-43FE-4931-BFA8-79E7DAAEA76F}">
          <p14:sldIdLst>
            <p14:sldId id="267"/>
            <p14:sldId id="268"/>
          </p14:sldIdLst>
        </p14:section>
        <p14:section name="Customer satisfaction" id="{5BA1C2A2-8744-475F-8959-466707D99C99}">
          <p14:sldIdLst>
            <p14:sldId id="353"/>
            <p14:sldId id="354"/>
          </p14:sldIdLst>
        </p14:section>
        <p14:section name="Key performance" id="{6EF8348D-948B-46C3-B598-8B778888486D}">
          <p14:sldIdLst>
            <p14:sldId id="355"/>
            <p14:sldId id="356"/>
          </p14:sldIdLst>
        </p14:section>
        <p14:section name="strengths and weaknesses By Product" id="{4F40AB39-B747-4796-8351-001F4960D412}">
          <p14:sldIdLst>
            <p14:sldId id="357"/>
            <p14:sldId id="358"/>
          </p14:sldIdLst>
        </p14:section>
        <p14:section name="Visualization Dashboard" id="{57A2A464-C736-40DB-844D-D2FB5DD1668B}">
          <p14:sldIdLst>
            <p14:sldId id="359"/>
            <p14:sldId id="360"/>
          </p14:sldIdLst>
        </p14:section>
        <p14:section name="forecasting questions" id="{4ABB7F26-1928-4FB1-9655-E0DB215B3F9E}">
          <p14:sldIdLst>
            <p14:sldId id="361"/>
            <p14:sldId id="362"/>
          </p14:sldIdLst>
        </p14:section>
        <p14:section name="Sammary" id="{02A3B3DD-18F7-46A1-BC2C-113D72C222A4}">
          <p14:sldIdLst>
            <p14:sldId id="278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94"/>
          </p14:sldIdLst>
        </p14:section>
        <p14:section name="Code Quastion answers" id="{AFC75BA6-7D8D-4918-BC0B-4393E2FBD385}">
          <p14:sldIdLst>
            <p14:sldId id="384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5"/>
            <p14:sldId id="386"/>
            <p14:sldId id="387"/>
            <p14:sldId id="388"/>
            <p14:sldId id="391"/>
            <p14:sldId id="393"/>
            <p14:sldId id="396"/>
            <p14:sldId id="397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0000"/>
    <a:srgbClr val="FEFEF0"/>
    <a:srgbClr val="E8A3EF"/>
    <a:srgbClr val="156082"/>
    <a:srgbClr val="FE4367"/>
    <a:srgbClr val="E7E6E6"/>
    <a:srgbClr val="FFFFFF"/>
    <a:srgbClr val="000113"/>
    <a:srgbClr val="04071D"/>
    <a:srgbClr val="050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4C544-E304-45A2-9E5D-B622C56D1510}" v="356" dt="2024-10-16T17:03:26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E9638-2F47-4347-BC55-A58E8CACFBC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822FF-E6D7-4822-B912-2B7E537E4E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A6AFE-95DE-8C2B-89AC-3C4BAE27A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24D6D-EF03-A6A8-CA04-F7F9B4B2F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7DE2-8AC3-1B21-5869-97D01335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5A0CA-4FCD-7E52-AF81-3C3D257F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4632-763D-370F-C4AD-3918C4AD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2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BC22-AC4B-6CAE-1EC7-AEBDD217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4A641-711F-47B3-1A4C-0986FB160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5583-EA31-1591-3929-3B1A3869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ED30F-3E22-F112-C705-E751A3A1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A2F0-48E9-CC82-F2AC-1A94E986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83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C599E7-294A-9C10-9EFF-BE80B8720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2062-1DF3-13DF-F0C4-178F4E5E6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F6051-A835-2D44-ADDC-6BE2F2B3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9F463-14CF-D30F-D674-72BACEB6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F31A5-0AB6-FFB3-B68F-BE8EAA86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44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B0CF-4AEE-DA13-37F4-9A055E04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0F9C-8FFA-83B1-60BF-E01CEC25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0C49F-CA1B-D66E-7949-3E682204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BCEB9-AD70-6C5C-77E0-4CC74863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3DBD2-EC8B-66CB-22A9-C065D032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6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F0E0-039E-DE5C-EBB3-E3843991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D0DB-ED44-6D31-1399-BD9B00282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AE5ED-5F61-A0BE-0D7E-D71F6417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1CDD1-C3E4-AE2C-D01A-588418CD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EE282-86F6-FECC-9F69-CD150F7B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91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6E06-1A1D-46E9-EBB0-97211846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3315A-EC14-3C6D-AA56-02FE538B8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4DF5D-42AA-4809-781C-1D8044FEC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0AB15-5CE0-5334-81BB-88306BAF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4243A-247B-BA15-20CE-52C64401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B741D-3BEF-019E-EEA2-AC3D4B8C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35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3DDF-58AB-1B92-0B7F-1A442A70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AE9E7-2690-9281-5D5D-8B632A8A3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C1564-5BF2-D2C8-D9A0-4F71C3819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60801-A365-D717-0626-C096E31E4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3265C-8C0D-B42B-DFC3-F59533D15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A2ACA-9497-2164-80C5-BBBAF416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C3CBF9-6163-780D-5D7D-C9841897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B44D5C-18F1-619D-948B-A2E68C60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85D3-C427-CB15-2140-9F2F78EA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71DBC-4FBD-BA37-F078-BB50B04A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593CC-121C-A068-4CC6-0C42AB97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6BFD4-CF1A-B2B6-C6D9-ED489DFE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23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FBE0C3D-D1DE-4B21-B94B-F899E1D8CF7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325488" y="1835369"/>
            <a:ext cx="4947744" cy="3187262"/>
          </a:xfrm>
          <a:custGeom>
            <a:avLst/>
            <a:gdLst>
              <a:gd name="connsiteX0" fmla="*/ 531222 w 4947744"/>
              <a:gd name="connsiteY0" fmla="*/ 0 h 3187262"/>
              <a:gd name="connsiteX1" fmla="*/ 4416524 w 4947744"/>
              <a:gd name="connsiteY1" fmla="*/ 0 h 3187262"/>
              <a:gd name="connsiteX2" fmla="*/ 4947744 w 4947744"/>
              <a:gd name="connsiteY2" fmla="*/ 531221 h 3187262"/>
              <a:gd name="connsiteX3" fmla="*/ 4947744 w 4947744"/>
              <a:gd name="connsiteY3" fmla="*/ 2656041 h 3187262"/>
              <a:gd name="connsiteX4" fmla="*/ 4416524 w 4947744"/>
              <a:gd name="connsiteY4" fmla="*/ 3187262 h 3187262"/>
              <a:gd name="connsiteX5" fmla="*/ 531222 w 4947744"/>
              <a:gd name="connsiteY5" fmla="*/ 3187262 h 3187262"/>
              <a:gd name="connsiteX6" fmla="*/ 0 w 4947744"/>
              <a:gd name="connsiteY6" fmla="*/ 2656041 h 3187262"/>
              <a:gd name="connsiteX7" fmla="*/ 0 w 4947744"/>
              <a:gd name="connsiteY7" fmla="*/ 531221 h 3187262"/>
              <a:gd name="connsiteX8" fmla="*/ 531222 w 4947744"/>
              <a:gd name="connsiteY8" fmla="*/ 0 h 318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7744" h="3187262">
                <a:moveTo>
                  <a:pt x="531222" y="0"/>
                </a:moveTo>
                <a:lnTo>
                  <a:pt x="4416524" y="0"/>
                </a:lnTo>
                <a:cubicBezTo>
                  <a:pt x="4709908" y="0"/>
                  <a:pt x="4947744" y="237836"/>
                  <a:pt x="4947744" y="531221"/>
                </a:cubicBezTo>
                <a:lnTo>
                  <a:pt x="4947744" y="2656041"/>
                </a:lnTo>
                <a:cubicBezTo>
                  <a:pt x="4947744" y="2949426"/>
                  <a:pt x="4709908" y="3187262"/>
                  <a:pt x="4416524" y="3187262"/>
                </a:cubicBezTo>
                <a:lnTo>
                  <a:pt x="531222" y="3187262"/>
                </a:lnTo>
                <a:cubicBezTo>
                  <a:pt x="237836" y="3187262"/>
                  <a:pt x="0" y="2949426"/>
                  <a:pt x="0" y="2656041"/>
                </a:cubicBezTo>
                <a:lnTo>
                  <a:pt x="0" y="531221"/>
                </a:lnTo>
                <a:cubicBezTo>
                  <a:pt x="0" y="237836"/>
                  <a:pt x="237836" y="0"/>
                  <a:pt x="53122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84E8E6-8E9B-5570-4D8B-99B1ABF576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65366" y="1835369"/>
            <a:ext cx="4947743" cy="3187262"/>
          </a:xfrm>
          <a:custGeom>
            <a:avLst/>
            <a:gdLst>
              <a:gd name="connsiteX0" fmla="*/ 531221 w 4947743"/>
              <a:gd name="connsiteY0" fmla="*/ 0 h 3187262"/>
              <a:gd name="connsiteX1" fmla="*/ 4416523 w 4947743"/>
              <a:gd name="connsiteY1" fmla="*/ 0 h 3187262"/>
              <a:gd name="connsiteX2" fmla="*/ 4947743 w 4947743"/>
              <a:gd name="connsiteY2" fmla="*/ 531221 h 3187262"/>
              <a:gd name="connsiteX3" fmla="*/ 4947743 w 4947743"/>
              <a:gd name="connsiteY3" fmla="*/ 2656041 h 3187262"/>
              <a:gd name="connsiteX4" fmla="*/ 4416523 w 4947743"/>
              <a:gd name="connsiteY4" fmla="*/ 3187262 h 3187262"/>
              <a:gd name="connsiteX5" fmla="*/ 531221 w 4947743"/>
              <a:gd name="connsiteY5" fmla="*/ 3187262 h 3187262"/>
              <a:gd name="connsiteX6" fmla="*/ 0 w 4947743"/>
              <a:gd name="connsiteY6" fmla="*/ 2656041 h 3187262"/>
              <a:gd name="connsiteX7" fmla="*/ 0 w 4947743"/>
              <a:gd name="connsiteY7" fmla="*/ 531221 h 3187262"/>
              <a:gd name="connsiteX8" fmla="*/ 531221 w 4947743"/>
              <a:gd name="connsiteY8" fmla="*/ 0 h 318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7743" h="3187262">
                <a:moveTo>
                  <a:pt x="531221" y="0"/>
                </a:moveTo>
                <a:lnTo>
                  <a:pt x="4416523" y="0"/>
                </a:lnTo>
                <a:cubicBezTo>
                  <a:pt x="4709907" y="0"/>
                  <a:pt x="4947743" y="237836"/>
                  <a:pt x="4947743" y="531221"/>
                </a:cubicBezTo>
                <a:lnTo>
                  <a:pt x="4947743" y="2656041"/>
                </a:lnTo>
                <a:cubicBezTo>
                  <a:pt x="4947743" y="2949426"/>
                  <a:pt x="4709907" y="3187262"/>
                  <a:pt x="4416523" y="3187262"/>
                </a:cubicBezTo>
                <a:lnTo>
                  <a:pt x="531221" y="3187262"/>
                </a:lnTo>
                <a:cubicBezTo>
                  <a:pt x="237836" y="3187262"/>
                  <a:pt x="0" y="2949426"/>
                  <a:pt x="0" y="2656041"/>
                </a:cubicBezTo>
                <a:lnTo>
                  <a:pt x="0" y="531221"/>
                </a:lnTo>
                <a:cubicBezTo>
                  <a:pt x="0" y="237836"/>
                  <a:pt x="237836" y="0"/>
                  <a:pt x="53122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262248-F208-CF09-A732-4E3237AEFB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05241" y="1835369"/>
            <a:ext cx="4947744" cy="3187262"/>
          </a:xfrm>
          <a:custGeom>
            <a:avLst/>
            <a:gdLst>
              <a:gd name="connsiteX0" fmla="*/ 531221 w 4947744"/>
              <a:gd name="connsiteY0" fmla="*/ 0 h 3187262"/>
              <a:gd name="connsiteX1" fmla="*/ 4416523 w 4947744"/>
              <a:gd name="connsiteY1" fmla="*/ 0 h 3187262"/>
              <a:gd name="connsiteX2" fmla="*/ 4947744 w 4947744"/>
              <a:gd name="connsiteY2" fmla="*/ 531221 h 3187262"/>
              <a:gd name="connsiteX3" fmla="*/ 4947744 w 4947744"/>
              <a:gd name="connsiteY3" fmla="*/ 2656041 h 3187262"/>
              <a:gd name="connsiteX4" fmla="*/ 4416523 w 4947744"/>
              <a:gd name="connsiteY4" fmla="*/ 3187262 h 3187262"/>
              <a:gd name="connsiteX5" fmla="*/ 531221 w 4947744"/>
              <a:gd name="connsiteY5" fmla="*/ 3187262 h 3187262"/>
              <a:gd name="connsiteX6" fmla="*/ 0 w 4947744"/>
              <a:gd name="connsiteY6" fmla="*/ 2656041 h 3187262"/>
              <a:gd name="connsiteX7" fmla="*/ 0 w 4947744"/>
              <a:gd name="connsiteY7" fmla="*/ 531221 h 3187262"/>
              <a:gd name="connsiteX8" fmla="*/ 531221 w 4947744"/>
              <a:gd name="connsiteY8" fmla="*/ 0 h 318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7744" h="3187262">
                <a:moveTo>
                  <a:pt x="531221" y="0"/>
                </a:moveTo>
                <a:lnTo>
                  <a:pt x="4416523" y="0"/>
                </a:lnTo>
                <a:cubicBezTo>
                  <a:pt x="4709908" y="0"/>
                  <a:pt x="4947744" y="237836"/>
                  <a:pt x="4947744" y="531221"/>
                </a:cubicBezTo>
                <a:lnTo>
                  <a:pt x="4947744" y="2656041"/>
                </a:lnTo>
                <a:cubicBezTo>
                  <a:pt x="4947744" y="2949426"/>
                  <a:pt x="4709908" y="3187262"/>
                  <a:pt x="4416523" y="3187262"/>
                </a:cubicBezTo>
                <a:lnTo>
                  <a:pt x="531221" y="3187262"/>
                </a:lnTo>
                <a:cubicBezTo>
                  <a:pt x="237836" y="3187262"/>
                  <a:pt x="0" y="2949426"/>
                  <a:pt x="0" y="2656041"/>
                </a:cubicBezTo>
                <a:lnTo>
                  <a:pt x="0" y="531221"/>
                </a:lnTo>
                <a:cubicBezTo>
                  <a:pt x="0" y="237836"/>
                  <a:pt x="237836" y="0"/>
                  <a:pt x="53122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3A9F1E-0564-F1F1-E0FE-4AE9D849A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42548" y="1391307"/>
            <a:ext cx="6605754" cy="4075386"/>
          </a:xfrm>
          <a:custGeom>
            <a:avLst/>
            <a:gdLst>
              <a:gd name="connsiteX0" fmla="*/ 679245 w 6605754"/>
              <a:gd name="connsiteY0" fmla="*/ 0 h 4075386"/>
              <a:gd name="connsiteX1" fmla="*/ 5926509 w 6605754"/>
              <a:gd name="connsiteY1" fmla="*/ 0 h 4075386"/>
              <a:gd name="connsiteX2" fmla="*/ 6605754 w 6605754"/>
              <a:gd name="connsiteY2" fmla="*/ 679245 h 4075386"/>
              <a:gd name="connsiteX3" fmla="*/ 6605754 w 6605754"/>
              <a:gd name="connsiteY3" fmla="*/ 3396141 h 4075386"/>
              <a:gd name="connsiteX4" fmla="*/ 5926509 w 6605754"/>
              <a:gd name="connsiteY4" fmla="*/ 4075386 h 4075386"/>
              <a:gd name="connsiteX5" fmla="*/ 679245 w 6605754"/>
              <a:gd name="connsiteY5" fmla="*/ 4075386 h 4075386"/>
              <a:gd name="connsiteX6" fmla="*/ 0 w 6605754"/>
              <a:gd name="connsiteY6" fmla="*/ 3396141 h 4075386"/>
              <a:gd name="connsiteX7" fmla="*/ 0 w 6605754"/>
              <a:gd name="connsiteY7" fmla="*/ 679245 h 4075386"/>
              <a:gd name="connsiteX8" fmla="*/ 679245 w 6605754"/>
              <a:gd name="connsiteY8" fmla="*/ 0 h 407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05754" h="4075386">
                <a:moveTo>
                  <a:pt x="679245" y="0"/>
                </a:moveTo>
                <a:lnTo>
                  <a:pt x="5926509" y="0"/>
                </a:lnTo>
                <a:cubicBezTo>
                  <a:pt x="6301646" y="0"/>
                  <a:pt x="6605754" y="304108"/>
                  <a:pt x="6605754" y="679245"/>
                </a:cubicBezTo>
                <a:lnTo>
                  <a:pt x="6605754" y="3396141"/>
                </a:lnTo>
                <a:cubicBezTo>
                  <a:pt x="6605754" y="3771278"/>
                  <a:pt x="6301646" y="4075386"/>
                  <a:pt x="5926509" y="4075386"/>
                </a:cubicBezTo>
                <a:lnTo>
                  <a:pt x="679245" y="4075386"/>
                </a:lnTo>
                <a:cubicBezTo>
                  <a:pt x="304108" y="4075386"/>
                  <a:pt x="0" y="3771278"/>
                  <a:pt x="0" y="3396141"/>
                </a:cubicBezTo>
                <a:lnTo>
                  <a:pt x="0" y="679245"/>
                </a:lnTo>
                <a:cubicBezTo>
                  <a:pt x="0" y="304108"/>
                  <a:pt x="304108" y="0"/>
                  <a:pt x="6792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39700" dir="8100000" algn="tr" rotWithShape="0">
              <a:prstClr val="black">
                <a:alpha val="4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0A7B8-9F21-FA49-8C99-69034D9D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39D9F-8852-DCBA-56CB-54F75746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F0753-1003-7955-86AE-020E72D1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74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EC3F-0EBE-D6E6-61E7-32E42781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9504-D928-FDD7-542C-48B20E1B6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1AF49-63F1-BF12-ABF2-E5A98287C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4FD9A-A33F-A41C-6CBE-D16B9125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D185-35A1-6D0D-92A6-27CBD56D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F0071-C570-D9DB-66D4-52BE95B2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45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E090-0A34-850D-562C-B04BE291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AEEB1-D33D-5D04-EAF6-156682459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6F7D0-4B61-E1D6-05EC-6D3964487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18713-9C70-1C24-7B4F-E9B6D2D7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9E29A-66EC-D851-C85C-FE158DE4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2325-6BF2-91DF-482D-D61C4D4BC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79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FBA99-104D-3AE6-84C6-B10D0BFF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60B8-5B46-CD9C-296B-24D02D54D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2C4D4-656F-9837-F3BB-63E0048B4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D15F6C-BAE0-4478-B310-F6884FB188A0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8A8A2-CFBF-BF42-7F73-789A987FA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2A489-1BFB-E067-AF11-46656091B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80C3D9-C013-4B56-A1E4-394524FDA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34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10.xml"/><Relationship Id="rId18" Type="http://schemas.openxmlformats.org/officeDocument/2006/relationships/image" Target="../media/image8.png"/><Relationship Id="rId26" Type="http://schemas.openxmlformats.org/officeDocument/2006/relationships/image" Target="../media/image10.png"/><Relationship Id="rId39" Type="http://schemas.openxmlformats.org/officeDocument/2006/relationships/image" Target="../media/image1.png"/><Relationship Id="rId21" Type="http://schemas.openxmlformats.org/officeDocument/2006/relationships/image" Target="../media/image9.png"/><Relationship Id="rId34" Type="http://schemas.openxmlformats.org/officeDocument/2006/relationships/slide" Target="slide22.xml"/><Relationship Id="rId7" Type="http://schemas.openxmlformats.org/officeDocument/2006/relationships/slide" Target="slide6.xml"/><Relationship Id="rId12" Type="http://schemas.openxmlformats.org/officeDocument/2006/relationships/image" Target="../media/image6.png"/><Relationship Id="rId17" Type="http://schemas.openxmlformats.org/officeDocument/2006/relationships/image" Target="../media/image7.png"/><Relationship Id="rId25" Type="http://schemas.openxmlformats.org/officeDocument/2006/relationships/slide" Target="slide16.xml"/><Relationship Id="rId33" Type="http://schemas.openxmlformats.org/officeDocument/2006/relationships/image" Target="../media/image13.png"/><Relationship Id="rId38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slide" Target="slide12.xml"/><Relationship Id="rId20" Type="http://schemas.openxmlformats.org/officeDocument/2006/relationships/image" Target="../media/image8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24" Type="http://schemas.openxmlformats.org/officeDocument/2006/relationships/image" Target="../media/image10.png"/><Relationship Id="rId32" Type="http://schemas.openxmlformats.org/officeDocument/2006/relationships/image" Target="../media/image120.png"/><Relationship Id="rId37" Type="http://schemas.openxmlformats.org/officeDocument/2006/relationships/slide" Target="slide36.xml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9.png"/><Relationship Id="rId28" Type="http://schemas.openxmlformats.org/officeDocument/2006/relationships/slide" Target="slide18.xml"/><Relationship Id="rId36" Type="http://schemas.openxmlformats.org/officeDocument/2006/relationships/image" Target="../media/image14.png"/><Relationship Id="rId10" Type="http://schemas.openxmlformats.org/officeDocument/2006/relationships/slide" Target="slide8.xml"/><Relationship Id="rId19" Type="http://schemas.openxmlformats.org/officeDocument/2006/relationships/slide" Target="slide24.xml"/><Relationship Id="rId31" Type="http://schemas.openxmlformats.org/officeDocument/2006/relationships/slide" Target="slide20.xml"/><Relationship Id="rId4" Type="http://schemas.openxmlformats.org/officeDocument/2006/relationships/slide" Target="slide4.xml"/><Relationship Id="rId9" Type="http://schemas.openxmlformats.org/officeDocument/2006/relationships/image" Target="../media/image5.png"/><Relationship Id="rId14" Type="http://schemas.openxmlformats.org/officeDocument/2006/relationships/image" Target="../media/image6.png"/><Relationship Id="rId22" Type="http://schemas.openxmlformats.org/officeDocument/2006/relationships/slide" Target="slide14.xml"/><Relationship Id="rId27" Type="http://schemas.openxmlformats.org/officeDocument/2006/relationships/image" Target="../media/image11.png"/><Relationship Id="rId30" Type="http://schemas.openxmlformats.org/officeDocument/2006/relationships/image" Target="../media/image12.png"/><Relationship Id="rId35" Type="http://schemas.openxmlformats.org/officeDocument/2006/relationships/image" Target="../media/image13.png"/><Relationship Id="rId8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84000">
              <a:schemeClr val="tx2">
                <a:lumMod val="75000"/>
                <a:lumOff val="25000"/>
              </a:schemeClr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D5066615-ABB4-72B0-8A8F-759C31FD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79" y="-488564"/>
            <a:ext cx="7185841" cy="7185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E513E-B548-2C0B-F336-B6E6ACC07FA3}"/>
              </a:ext>
            </a:extLst>
          </p:cNvPr>
          <p:cNvSpPr txBox="1"/>
          <p:nvPr/>
        </p:nvSpPr>
        <p:spPr>
          <a:xfrm>
            <a:off x="10173670" y="-2722901"/>
            <a:ext cx="6301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Store Data Analysis</a:t>
            </a:r>
          </a:p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Team Members:</a:t>
            </a:r>
            <a:endParaRPr lang="en-GB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A54DE-A43A-B653-5F72-2652926FC9C0}"/>
              </a:ext>
            </a:extLst>
          </p:cNvPr>
          <p:cNvSpPr txBox="1"/>
          <p:nvPr/>
        </p:nvSpPr>
        <p:spPr>
          <a:xfrm>
            <a:off x="11609727" y="3904193"/>
            <a:ext cx="72853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Elena Magdy Kamel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Rawan Mohamed Khairy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Mohamed Fayez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Talat Mohamed 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Zyad Elrefai</a:t>
            </a:r>
          </a:p>
        </p:txBody>
      </p:sp>
    </p:spTree>
    <p:extLst>
      <p:ext uri="{BB962C8B-B14F-4D97-AF65-F5344CB8AC3E}">
        <p14:creationId xmlns:p14="http://schemas.microsoft.com/office/powerpoint/2010/main" val="51019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4175760" y="4088475"/>
            <a:ext cx="384048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Key Insight 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6" name="Graphic 5" descr="Bullseye outline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20996" y="1458468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dot pattern&#10;&#10;Description automatically generated">
            <a:extLst>
              <a:ext uri="{FF2B5EF4-FFF2-40B4-BE49-F238E27FC236}">
                <a16:creationId xmlns:a16="http://schemas.microsoft.com/office/drawing/2014/main" id="{8D56268D-9716-7D37-342C-7A92E5DE1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761744" y="-4428744"/>
            <a:ext cx="15715488" cy="15715488"/>
          </a:xfrm>
          <a:prstGeom prst="ellipse">
            <a:avLst/>
          </a:prstGeom>
          <a:solidFill>
            <a:srgbClr val="040F47">
              <a:alpha val="39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986821" y="3013501"/>
            <a:ext cx="519537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Key Insight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5461176" y="1443841"/>
            <a:ext cx="54036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 datetime conversion opens the avenues to delays in shipping and inefficiency.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Removing outliers ensures that extreme values don’t skew the analysis.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Product and Category Analysis Potential Categories and sub-categories need further exploration to identify the most and least profitable products.</a:t>
            </a:r>
          </a:p>
        </p:txBody>
      </p:sp>
      <p:pic>
        <p:nvPicPr>
          <p:cNvPr id="4" name="Graphic 3" descr="Bullseye outline">
            <a:extLst>
              <a:ext uri="{FF2B5EF4-FFF2-40B4-BE49-F238E27FC236}">
                <a16:creationId xmlns:a16="http://schemas.microsoft.com/office/drawing/2014/main" id="{C41DAFD5-E828-F487-764A-E0F48B127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3502" y="2726638"/>
            <a:ext cx="1404724" cy="14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5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4175760" y="4088475"/>
            <a:ext cx="384048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kumimoji="0" lang="en-GB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nalysis</a:t>
            </a: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Questions</a:t>
            </a:r>
          </a:p>
        </p:txBody>
      </p:sp>
      <p:pic>
        <p:nvPicPr>
          <p:cNvPr id="6" name="Graphic 5" descr="Books outline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20996" y="1458468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0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rain with dots&#10;&#10;Description automatically generated">
            <a:extLst>
              <a:ext uri="{FF2B5EF4-FFF2-40B4-BE49-F238E27FC236}">
                <a16:creationId xmlns:a16="http://schemas.microsoft.com/office/drawing/2014/main" id="{EB4361EE-CB7D-136E-70AD-A195D1755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944624" y="-4428744"/>
            <a:ext cx="15715488" cy="15715488"/>
          </a:xfrm>
          <a:prstGeom prst="ellipse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F6FD7D-4A0A-361C-BA26-67042325024A}"/>
              </a:ext>
            </a:extLst>
          </p:cNvPr>
          <p:cNvGrpSpPr/>
          <p:nvPr/>
        </p:nvGrpSpPr>
        <p:grpSpPr>
          <a:xfrm rot="16200000">
            <a:off x="2771040" y="3219032"/>
            <a:ext cx="3182257" cy="3000353"/>
            <a:chOff x="8100064" y="907704"/>
            <a:chExt cx="3182257" cy="3000353"/>
          </a:xfrm>
        </p:grpSpPr>
        <p:sp useBgFill="1">
          <p:nvSpPr>
            <p:cNvPr id="22" name="Arrow: Chevron 21">
              <a:extLst>
                <a:ext uri="{FF2B5EF4-FFF2-40B4-BE49-F238E27FC236}">
                  <a16:creationId xmlns:a16="http://schemas.microsoft.com/office/drawing/2014/main" id="{15854171-50E1-44E0-4DBE-A5B5D76752B9}"/>
                </a:ext>
              </a:extLst>
            </p:cNvPr>
            <p:cNvSpPr/>
            <p:nvPr/>
          </p:nvSpPr>
          <p:spPr>
            <a:xfrm rot="18972779">
              <a:off x="9922495" y="907704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23" name="Arrow: Chevron 22">
              <a:extLst>
                <a:ext uri="{FF2B5EF4-FFF2-40B4-BE49-F238E27FC236}">
                  <a16:creationId xmlns:a16="http://schemas.microsoft.com/office/drawing/2014/main" id="{F236DC8C-25E6-7CAB-27A7-DB58B9CF62B4}"/>
                </a:ext>
              </a:extLst>
            </p:cNvPr>
            <p:cNvSpPr/>
            <p:nvPr/>
          </p:nvSpPr>
          <p:spPr>
            <a:xfrm rot="18972779">
              <a:off x="9337222" y="1527048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24" name="Arrow: Chevron 23">
              <a:extLst>
                <a:ext uri="{FF2B5EF4-FFF2-40B4-BE49-F238E27FC236}">
                  <a16:creationId xmlns:a16="http://schemas.microsoft.com/office/drawing/2014/main" id="{D2AC691E-9B14-C53C-219E-A1B577EE127E}"/>
                </a:ext>
              </a:extLst>
            </p:cNvPr>
            <p:cNvSpPr/>
            <p:nvPr/>
          </p:nvSpPr>
          <p:spPr>
            <a:xfrm rot="18972779">
              <a:off x="8705909" y="2108581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25" name="Arrow: Chevron 24">
              <a:extLst>
                <a:ext uri="{FF2B5EF4-FFF2-40B4-BE49-F238E27FC236}">
                  <a16:creationId xmlns:a16="http://schemas.microsoft.com/office/drawing/2014/main" id="{6F26C780-3227-F3AA-DC30-44FB50232387}"/>
                </a:ext>
              </a:extLst>
            </p:cNvPr>
            <p:cNvSpPr/>
            <p:nvPr/>
          </p:nvSpPr>
          <p:spPr>
            <a:xfrm rot="18972779">
              <a:off x="8100064" y="2690115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6E566F-A976-5B95-CFB3-DF729BA27D9A}"/>
              </a:ext>
            </a:extLst>
          </p:cNvPr>
          <p:cNvGrpSpPr/>
          <p:nvPr/>
        </p:nvGrpSpPr>
        <p:grpSpPr>
          <a:xfrm rot="16200000">
            <a:off x="1154909" y="3519952"/>
            <a:ext cx="3182257" cy="3000353"/>
            <a:chOff x="8100064" y="907704"/>
            <a:chExt cx="3182257" cy="3000353"/>
          </a:xfrm>
        </p:grpSpPr>
        <p:sp useBgFill="1">
          <p:nvSpPr>
            <p:cNvPr id="32" name="Arrow: Chevron 31">
              <a:extLst>
                <a:ext uri="{FF2B5EF4-FFF2-40B4-BE49-F238E27FC236}">
                  <a16:creationId xmlns:a16="http://schemas.microsoft.com/office/drawing/2014/main" id="{57F3DB53-751E-A83D-D3BC-BB34602CE347}"/>
                </a:ext>
              </a:extLst>
            </p:cNvPr>
            <p:cNvSpPr/>
            <p:nvPr/>
          </p:nvSpPr>
          <p:spPr>
            <a:xfrm rot="18972779">
              <a:off x="9922495" y="907704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33" name="Arrow: Chevron 32">
              <a:extLst>
                <a:ext uri="{FF2B5EF4-FFF2-40B4-BE49-F238E27FC236}">
                  <a16:creationId xmlns:a16="http://schemas.microsoft.com/office/drawing/2014/main" id="{93E6A152-5F72-CC36-83DA-AD424E4798FC}"/>
                </a:ext>
              </a:extLst>
            </p:cNvPr>
            <p:cNvSpPr/>
            <p:nvPr/>
          </p:nvSpPr>
          <p:spPr>
            <a:xfrm rot="18972779">
              <a:off x="9337222" y="1527048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34" name="Arrow: Chevron 33">
              <a:extLst>
                <a:ext uri="{FF2B5EF4-FFF2-40B4-BE49-F238E27FC236}">
                  <a16:creationId xmlns:a16="http://schemas.microsoft.com/office/drawing/2014/main" id="{AA24B33E-3CE3-E77B-91FD-3E7FE9E7336D}"/>
                </a:ext>
              </a:extLst>
            </p:cNvPr>
            <p:cNvSpPr/>
            <p:nvPr/>
          </p:nvSpPr>
          <p:spPr>
            <a:xfrm rot="18972779">
              <a:off x="8705909" y="2108581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35" name="Arrow: Chevron 34">
              <a:extLst>
                <a:ext uri="{FF2B5EF4-FFF2-40B4-BE49-F238E27FC236}">
                  <a16:creationId xmlns:a16="http://schemas.microsoft.com/office/drawing/2014/main" id="{910367FA-86F3-0A54-4472-D48F0C359BF5}"/>
                </a:ext>
              </a:extLst>
            </p:cNvPr>
            <p:cNvSpPr/>
            <p:nvPr/>
          </p:nvSpPr>
          <p:spPr>
            <a:xfrm rot="18972779">
              <a:off x="8100064" y="2690115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313164" y="1919699"/>
            <a:ext cx="5195379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kumimoji="0" lang="en-GB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nalysis</a:t>
            </a: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5865588" y="1103795"/>
            <a:ext cx="57457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Through this stage, we determine the goal of asking questions that help us make a decision and determine questions for each goal and know the insights from them.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Goals 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Know the extent of customer satisfaction BY Shipping Analysis , Customer Performance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Determine key performance metrics and Yearly sales Overview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Know the strengths and weaknesses By Product Performance , Geographical Performance .</a:t>
            </a:r>
          </a:p>
        </p:txBody>
      </p:sp>
      <p:pic>
        <p:nvPicPr>
          <p:cNvPr id="6" name="Graphic 5" descr="Books outline">
            <a:extLst>
              <a:ext uri="{FF2B5EF4-FFF2-40B4-BE49-F238E27FC236}">
                <a16:creationId xmlns:a16="http://schemas.microsoft.com/office/drawing/2014/main" id="{1A4E14B0-7CC8-DA5B-C648-6E89D01C5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275070" y="647933"/>
            <a:ext cx="1359826" cy="1359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73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19583 -0.35115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0.19583 -0.35115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175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4175760" y="4088475"/>
            <a:ext cx="384048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Customer Satisfaction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20996" y="1458468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9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rain with dots&#10;&#10;Description automatically generated">
            <a:extLst>
              <a:ext uri="{FF2B5EF4-FFF2-40B4-BE49-F238E27FC236}">
                <a16:creationId xmlns:a16="http://schemas.microsoft.com/office/drawing/2014/main" id="{EB4361EE-CB7D-136E-70AD-A195D1755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944624" y="-4428744"/>
            <a:ext cx="15715488" cy="15715488"/>
          </a:xfrm>
          <a:prstGeom prst="ellipse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F6FD7D-4A0A-361C-BA26-67042325024A}"/>
              </a:ext>
            </a:extLst>
          </p:cNvPr>
          <p:cNvGrpSpPr/>
          <p:nvPr/>
        </p:nvGrpSpPr>
        <p:grpSpPr>
          <a:xfrm rot="16200000">
            <a:off x="2771040" y="3219032"/>
            <a:ext cx="3182257" cy="3000353"/>
            <a:chOff x="8100064" y="907704"/>
            <a:chExt cx="3182257" cy="3000353"/>
          </a:xfrm>
        </p:grpSpPr>
        <p:sp useBgFill="1">
          <p:nvSpPr>
            <p:cNvPr id="22" name="Arrow: Chevron 21">
              <a:extLst>
                <a:ext uri="{FF2B5EF4-FFF2-40B4-BE49-F238E27FC236}">
                  <a16:creationId xmlns:a16="http://schemas.microsoft.com/office/drawing/2014/main" id="{15854171-50E1-44E0-4DBE-A5B5D76752B9}"/>
                </a:ext>
              </a:extLst>
            </p:cNvPr>
            <p:cNvSpPr/>
            <p:nvPr/>
          </p:nvSpPr>
          <p:spPr>
            <a:xfrm rot="18972779">
              <a:off x="9922495" y="907704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23" name="Arrow: Chevron 22">
              <a:extLst>
                <a:ext uri="{FF2B5EF4-FFF2-40B4-BE49-F238E27FC236}">
                  <a16:creationId xmlns:a16="http://schemas.microsoft.com/office/drawing/2014/main" id="{F236DC8C-25E6-7CAB-27A7-DB58B9CF62B4}"/>
                </a:ext>
              </a:extLst>
            </p:cNvPr>
            <p:cNvSpPr/>
            <p:nvPr/>
          </p:nvSpPr>
          <p:spPr>
            <a:xfrm rot="18972779">
              <a:off x="9337222" y="1527048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24" name="Arrow: Chevron 23">
              <a:extLst>
                <a:ext uri="{FF2B5EF4-FFF2-40B4-BE49-F238E27FC236}">
                  <a16:creationId xmlns:a16="http://schemas.microsoft.com/office/drawing/2014/main" id="{D2AC691E-9B14-C53C-219E-A1B577EE127E}"/>
                </a:ext>
              </a:extLst>
            </p:cNvPr>
            <p:cNvSpPr/>
            <p:nvPr/>
          </p:nvSpPr>
          <p:spPr>
            <a:xfrm rot="18972779">
              <a:off x="8705909" y="2108581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25" name="Arrow: Chevron 24">
              <a:extLst>
                <a:ext uri="{FF2B5EF4-FFF2-40B4-BE49-F238E27FC236}">
                  <a16:creationId xmlns:a16="http://schemas.microsoft.com/office/drawing/2014/main" id="{6F26C780-3227-F3AA-DC30-44FB50232387}"/>
                </a:ext>
              </a:extLst>
            </p:cNvPr>
            <p:cNvSpPr/>
            <p:nvPr/>
          </p:nvSpPr>
          <p:spPr>
            <a:xfrm rot="18972779">
              <a:off x="8100064" y="2690115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6E566F-A976-5B95-CFB3-DF729BA27D9A}"/>
              </a:ext>
            </a:extLst>
          </p:cNvPr>
          <p:cNvGrpSpPr/>
          <p:nvPr/>
        </p:nvGrpSpPr>
        <p:grpSpPr>
          <a:xfrm rot="16200000">
            <a:off x="1154909" y="3519952"/>
            <a:ext cx="3182257" cy="3000353"/>
            <a:chOff x="8100064" y="907704"/>
            <a:chExt cx="3182257" cy="3000353"/>
          </a:xfrm>
        </p:grpSpPr>
        <p:sp useBgFill="1">
          <p:nvSpPr>
            <p:cNvPr id="32" name="Arrow: Chevron 31">
              <a:extLst>
                <a:ext uri="{FF2B5EF4-FFF2-40B4-BE49-F238E27FC236}">
                  <a16:creationId xmlns:a16="http://schemas.microsoft.com/office/drawing/2014/main" id="{57F3DB53-751E-A83D-D3BC-BB34602CE347}"/>
                </a:ext>
              </a:extLst>
            </p:cNvPr>
            <p:cNvSpPr/>
            <p:nvPr/>
          </p:nvSpPr>
          <p:spPr>
            <a:xfrm rot="18972779">
              <a:off x="9922495" y="907704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33" name="Arrow: Chevron 32">
              <a:extLst>
                <a:ext uri="{FF2B5EF4-FFF2-40B4-BE49-F238E27FC236}">
                  <a16:creationId xmlns:a16="http://schemas.microsoft.com/office/drawing/2014/main" id="{93E6A152-5F72-CC36-83DA-AD424E4798FC}"/>
                </a:ext>
              </a:extLst>
            </p:cNvPr>
            <p:cNvSpPr/>
            <p:nvPr/>
          </p:nvSpPr>
          <p:spPr>
            <a:xfrm rot="18972779">
              <a:off x="9337222" y="1527048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34" name="Arrow: Chevron 33">
              <a:extLst>
                <a:ext uri="{FF2B5EF4-FFF2-40B4-BE49-F238E27FC236}">
                  <a16:creationId xmlns:a16="http://schemas.microsoft.com/office/drawing/2014/main" id="{AA24B33E-3CE3-E77B-91FD-3E7FE9E7336D}"/>
                </a:ext>
              </a:extLst>
            </p:cNvPr>
            <p:cNvSpPr/>
            <p:nvPr/>
          </p:nvSpPr>
          <p:spPr>
            <a:xfrm rot="18972779">
              <a:off x="8705909" y="2108581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 useBgFill="1">
          <p:nvSpPr>
            <p:cNvPr id="35" name="Arrow: Chevron 34">
              <a:extLst>
                <a:ext uri="{FF2B5EF4-FFF2-40B4-BE49-F238E27FC236}">
                  <a16:creationId xmlns:a16="http://schemas.microsoft.com/office/drawing/2014/main" id="{910367FA-86F3-0A54-4472-D48F0C359BF5}"/>
                </a:ext>
              </a:extLst>
            </p:cNvPr>
            <p:cNvSpPr/>
            <p:nvPr/>
          </p:nvSpPr>
          <p:spPr>
            <a:xfrm rot="18972779">
              <a:off x="8100064" y="2690115"/>
              <a:ext cx="1359826" cy="121794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313164" y="1919699"/>
            <a:ext cx="5195379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Customer Satisfaction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6038866" y="618707"/>
            <a:ext cx="574570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Customer Performance 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Which customer segment has the most orders?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What is the number of products for each customer per order?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Which customer placed the most orders?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What is the total sales generated by each customer?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Which customers purchased the most products overall?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Shipping Analysis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What is the average shipping time (days between order date and ship date)?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What is the most popular shipping mode?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77326442-CA90-E8C4-B560-1CD0277EC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054039" y="357580"/>
            <a:ext cx="1757511" cy="1757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0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19583 -0.35115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0.19583 -0.35115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4175760" y="4088475"/>
            <a:ext cx="384048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Performance &amp;Yearly sales</a:t>
            </a:r>
            <a:br>
              <a:rPr lang="en-GB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GB" sz="3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raphic 5" descr="Bar graph with upward trend with solid fill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20996" y="1458468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447334"/>
      </p:ext>
    </p:extLst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107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a grid of lines&#10;&#10;Description automatically generated with medium confidence">
            <a:extLst>
              <a:ext uri="{FF2B5EF4-FFF2-40B4-BE49-F238E27FC236}">
                <a16:creationId xmlns:a16="http://schemas.microsoft.com/office/drawing/2014/main" id="{A37063FA-2D7D-7FEA-3503-3B29B7DB91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" r="2587"/>
          <a:stretch/>
        </p:blipFill>
        <p:spPr>
          <a:xfrm>
            <a:off x="0" y="7371"/>
            <a:ext cx="12178896" cy="68506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761744" y="-4428744"/>
            <a:ext cx="15715488" cy="15715488"/>
          </a:xfrm>
          <a:prstGeom prst="ellipse">
            <a:avLst/>
          </a:prstGeom>
          <a:solidFill>
            <a:srgbClr val="040F47">
              <a:alpha val="39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1725167" y="626917"/>
            <a:ext cx="984152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Performance &amp;Yearly sales</a:t>
            </a:r>
            <a:br>
              <a:rPr lang="en-GB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GB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315405" y="1639952"/>
            <a:ext cx="45877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the total number of orders in the dataset?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the total revenue (sum of sales) across all orders?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many unique customers are there?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the total sales by year?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many orders and what is total sales were placed in each quarter of the years?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many orders were placed each month?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2886E131-1209-6EC9-E808-2E4BEED8B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63955" y="576927"/>
            <a:ext cx="923291" cy="923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A58A0-325E-F019-01B3-349C8FD3ED5E}"/>
              </a:ext>
            </a:extLst>
          </p:cNvPr>
          <p:cNvSpPr txBox="1"/>
          <p:nvPr/>
        </p:nvSpPr>
        <p:spPr>
          <a:xfrm>
            <a:off x="5704001" y="1610628"/>
            <a:ext cx="51839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Geographical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are the top 5 states by sales?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are the top 10 cities by sales?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which city has the highest number of orders?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the total revenue by region?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Which state has the highest number of customers? What is the total number of orders for each region?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878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3557016" y="3942171"/>
            <a:ext cx="5077968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kumimoji="0" lang="en-GB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trengths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and Weaknesses By Product</a:t>
            </a:r>
          </a:p>
        </p:txBody>
      </p:sp>
      <p:pic>
        <p:nvPicPr>
          <p:cNvPr id="6" name="Graphic 5" descr="Muscular arm with solid fill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20996" y="1458468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89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bot hand holding a brain&#10;&#10;Description automatically generated">
            <a:extLst>
              <a:ext uri="{FF2B5EF4-FFF2-40B4-BE49-F238E27FC236}">
                <a16:creationId xmlns:a16="http://schemas.microsoft.com/office/drawing/2014/main" id="{69C390E8-C01E-EFEC-6F55-F7D742761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761744" y="-4428744"/>
            <a:ext cx="15715488" cy="15715488"/>
          </a:xfrm>
          <a:prstGeom prst="ellipse">
            <a:avLst/>
          </a:prstGeom>
          <a:solidFill>
            <a:srgbClr val="040F47">
              <a:alpha val="39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6535970" y="1184928"/>
            <a:ext cx="5195379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kumimoji="0" lang="en-GB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trengths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and Weaknesses By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6378676" y="3023907"/>
            <a:ext cx="53526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Which product category generates the most sales?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What are the top 10 products by revenue?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Which product category has the highest average sales price?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Which product sub-category has the highest sales volume?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4" name="Graphic 3" descr="Muscular arm with solid fill">
            <a:extLst>
              <a:ext uri="{FF2B5EF4-FFF2-40B4-BE49-F238E27FC236}">
                <a16:creationId xmlns:a16="http://schemas.microsoft.com/office/drawing/2014/main" id="{B424419A-C396-C9E4-681E-8479E9960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614350" y="146311"/>
            <a:ext cx="1038617" cy="1038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7328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84000">
              <a:schemeClr val="tx2">
                <a:lumMod val="75000"/>
                <a:lumOff val="25000"/>
              </a:schemeClr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D5066615-ABB4-72B0-8A8F-759C31FD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643" y="0"/>
            <a:ext cx="7185841" cy="7185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E513E-B548-2C0B-F336-B6E6ACC07FA3}"/>
              </a:ext>
            </a:extLst>
          </p:cNvPr>
          <p:cNvSpPr txBox="1"/>
          <p:nvPr/>
        </p:nvSpPr>
        <p:spPr>
          <a:xfrm>
            <a:off x="5045078" y="1133482"/>
            <a:ext cx="6301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Store Data Analysis</a:t>
            </a:r>
          </a:p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Team Members:</a:t>
            </a:r>
            <a:endParaRPr lang="en-GB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A54DE-A43A-B653-5F72-2652926FC9C0}"/>
              </a:ext>
            </a:extLst>
          </p:cNvPr>
          <p:cNvSpPr txBox="1"/>
          <p:nvPr/>
        </p:nvSpPr>
        <p:spPr>
          <a:xfrm>
            <a:off x="4552944" y="2333811"/>
            <a:ext cx="72853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Elena Magdy Kamel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Rawan Mohamed Khairy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Mohamed Fayez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Talat Mohamed 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Zyad Elrefai</a:t>
            </a:r>
          </a:p>
        </p:txBody>
      </p:sp>
    </p:spTree>
    <p:extLst>
      <p:ext uri="{BB962C8B-B14F-4D97-AF65-F5344CB8AC3E}">
        <p14:creationId xmlns:p14="http://schemas.microsoft.com/office/powerpoint/2010/main" val="325718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3922964" y="4022487"/>
            <a:ext cx="434607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isualization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Dashboard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6" name="Graphic 5" descr="Board Of Directors outline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20996" y="1458468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65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dot pattern&#10;&#10;Description automatically generated">
            <a:extLst>
              <a:ext uri="{FF2B5EF4-FFF2-40B4-BE49-F238E27FC236}">
                <a16:creationId xmlns:a16="http://schemas.microsoft.com/office/drawing/2014/main" id="{8D56268D-9716-7D37-342C-7A92E5DE1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6" b="7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761744" y="-4428744"/>
            <a:ext cx="15715488" cy="15715488"/>
          </a:xfrm>
          <a:prstGeom prst="ellipse">
            <a:avLst/>
          </a:prstGeom>
          <a:solidFill>
            <a:srgbClr val="040F47">
              <a:alpha val="39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0" y="2803895"/>
            <a:ext cx="519537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isualization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Dashboard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4586903" y="1049568"/>
            <a:ext cx="72178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At this stage, the previous questions are answered and displayed in the Dashboard, focusing on the most important points to identify the problems that cause a decrease or increase in sales, in addition to providing solutions and recommendations to help decision makers.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For Example: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Customer Performance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Product Performance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Shipping Performance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Geographic Performance</a:t>
            </a:r>
          </a:p>
        </p:txBody>
      </p:sp>
      <p:pic>
        <p:nvPicPr>
          <p:cNvPr id="5" name="Graphic 4" descr="Board Of Directors outline">
            <a:extLst>
              <a:ext uri="{FF2B5EF4-FFF2-40B4-BE49-F238E27FC236}">
                <a16:creationId xmlns:a16="http://schemas.microsoft.com/office/drawing/2014/main" id="{63CA0201-28AF-D82C-D15B-B1055A475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054304" y="1717126"/>
            <a:ext cx="1086769" cy="1086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52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4175760" y="4088475"/>
            <a:ext cx="384048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Forecasting Questions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6" name="Graphic 5" descr="Questions with solid fill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20996" y="1458468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3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rain with dots&#10;&#10;Description automatically generated">
            <a:extLst>
              <a:ext uri="{FF2B5EF4-FFF2-40B4-BE49-F238E27FC236}">
                <a16:creationId xmlns:a16="http://schemas.microsoft.com/office/drawing/2014/main" id="{EB4361EE-CB7D-136E-70AD-A195D1755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992249" y="-4171569"/>
            <a:ext cx="15715488" cy="15715488"/>
          </a:xfrm>
          <a:prstGeom prst="ellipse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3498310" y="2145551"/>
            <a:ext cx="5195379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Forecasting Questions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3406754" y="3970820"/>
            <a:ext cx="5745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What are the expected sales for the next quarter?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What are the top-selling products expected to be in the next month?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What will be the peak demand period for a specific product?</a:t>
            </a:r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303A4D14-738E-A671-0599-6B44B390B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157786" y="134563"/>
            <a:ext cx="1876425" cy="1876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3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73CB-50D2-812C-9223-83B5FD171B5B}"/>
              </a:ext>
            </a:extLst>
          </p:cNvPr>
          <p:cNvSpPr txBox="1"/>
          <p:nvPr/>
        </p:nvSpPr>
        <p:spPr>
          <a:xfrm>
            <a:off x="2258186" y="2964164"/>
            <a:ext cx="76756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 err="1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Sammary</a:t>
            </a:r>
            <a:r>
              <a:rPr lang="en-US" sz="100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r>
              <a:rPr lang="en-US" sz="100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</a:t>
            </a:r>
            <a:endParaRPr lang="en-GB" sz="10000" b="1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9E9179E0-CC7C-5927-E5CC-0B046D44D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9325" y="250815"/>
            <a:ext cx="2713349" cy="27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4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A342CA8-93EB-6AD6-B1B5-7F8EC992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0" b="6320"/>
          <a:stretch/>
        </p:blipFill>
        <p:spPr>
          <a:xfrm>
            <a:off x="0" y="0"/>
            <a:ext cx="12192000" cy="5375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AF42F-D725-1A9A-F2B7-A9C339D6DE2D}"/>
              </a:ext>
            </a:extLst>
          </p:cNvPr>
          <p:cNvSpPr txBox="1"/>
          <p:nvPr/>
        </p:nvSpPr>
        <p:spPr>
          <a:xfrm>
            <a:off x="2207231" y="5375420"/>
            <a:ext cx="777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Customer performance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9" name="Picture 8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98030C8D-77EE-1ADE-CC87-E95B4F2A0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543" y="-295894"/>
            <a:ext cx="3528951" cy="35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19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A342CA8-93EB-6AD6-B1B5-7F8EC992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30" t="9541" r="1447" b="10956"/>
          <a:stretch/>
        </p:blipFill>
        <p:spPr>
          <a:xfrm>
            <a:off x="12850585" y="100707"/>
            <a:ext cx="12192000" cy="5375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AF42F-D725-1A9A-F2B7-A9C339D6DE2D}"/>
              </a:ext>
            </a:extLst>
          </p:cNvPr>
          <p:cNvSpPr txBox="1"/>
          <p:nvPr/>
        </p:nvSpPr>
        <p:spPr>
          <a:xfrm>
            <a:off x="436419" y="259890"/>
            <a:ext cx="777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Customer performance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9B2B6BB-8230-5AC2-9720-35C3CD88A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86" y="-230946"/>
            <a:ext cx="3528951" cy="3528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F72E49-369B-4B4C-CDA0-B20B008FF5F7}"/>
              </a:ext>
            </a:extLst>
          </p:cNvPr>
          <p:cNvSpPr txBox="1"/>
          <p:nvPr/>
        </p:nvSpPr>
        <p:spPr>
          <a:xfrm>
            <a:off x="1163782" y="2286000"/>
            <a:ext cx="88530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chemeClr val="bg1"/>
                </a:solidFill>
              </a:rPr>
              <a:t>From the dashboard:</a:t>
            </a:r>
          </a:p>
          <a:p>
            <a:pPr algn="just"/>
            <a:endParaRPr lang="en-US" sz="28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Sales ratio is lower in the home office category and higher in the consumer category</a:t>
            </a:r>
          </a:p>
          <a:p>
            <a:pPr algn="just"/>
            <a:endParaRPr lang="en-US" sz="28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As for customers in most cities, California achieved the highest percentage of customers and the cities with the lowest North Dakota: Maine</a:t>
            </a:r>
          </a:p>
          <a:p>
            <a:pPr marL="0" indent="0" algn="just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algn="just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1789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7AF42F-D725-1A9A-F2B7-A9C339D6DE2D}"/>
              </a:ext>
            </a:extLst>
          </p:cNvPr>
          <p:cNvSpPr txBox="1"/>
          <p:nvPr/>
        </p:nvSpPr>
        <p:spPr>
          <a:xfrm>
            <a:off x="1831405" y="5812971"/>
            <a:ext cx="777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Product Performance 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9" name="Picture 8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98030C8D-77EE-1ADE-CC87-E95B4F2A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543" y="-295894"/>
            <a:ext cx="3528951" cy="3528951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74131C9-AE64-8B3A-5848-957B3AA0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54" y="0"/>
            <a:ext cx="11394491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9B2B6BB-8230-5AC2-9720-35C3CD88A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86" y="-230946"/>
            <a:ext cx="3528951" cy="3528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F72E49-369B-4B4C-CDA0-B20B008FF5F7}"/>
              </a:ext>
            </a:extLst>
          </p:cNvPr>
          <p:cNvSpPr txBox="1"/>
          <p:nvPr/>
        </p:nvSpPr>
        <p:spPr>
          <a:xfrm>
            <a:off x="1163782" y="2286000"/>
            <a:ext cx="88530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Through the Dashboard</a:t>
            </a:r>
          </a:p>
          <a:p>
            <a:pPr algn="just"/>
            <a:r>
              <a:rPr lang="en-GB" sz="2800" b="1" dirty="0">
                <a:solidFill>
                  <a:schemeClr val="bg1"/>
                </a:solidFill>
              </a:rPr>
              <a:t>Highest sales percentage achieved in the product category  (Product SAFCO Arco Folding Chair 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Note the lowest sales percentage in  Sub-Category (Fasteners-labels)</a:t>
            </a:r>
          </a:p>
          <a:p>
            <a:pPr algn="just"/>
            <a:endParaRPr lang="en-GB" sz="2800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EEBBD87C-2FDD-9378-529D-7F5538074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72" y="7478486"/>
            <a:ext cx="11440348" cy="5812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150CA-5C84-7BA0-8C5E-04810C65D051}"/>
              </a:ext>
            </a:extLst>
          </p:cNvPr>
          <p:cNvSpPr txBox="1"/>
          <p:nvPr/>
        </p:nvSpPr>
        <p:spPr>
          <a:xfrm>
            <a:off x="116905" y="505365"/>
            <a:ext cx="777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Product Performance 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3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7AF42F-D725-1A9A-F2B7-A9C339D6DE2D}"/>
              </a:ext>
            </a:extLst>
          </p:cNvPr>
          <p:cNvSpPr txBox="1"/>
          <p:nvPr/>
        </p:nvSpPr>
        <p:spPr>
          <a:xfrm>
            <a:off x="1831405" y="5812971"/>
            <a:ext cx="777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Shipping Performance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9" name="Picture 8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98030C8D-77EE-1ADE-CC87-E95B4F2A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543" y="-295894"/>
            <a:ext cx="3528951" cy="3528951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FB8BA767-4B4A-FD5E-CC5F-18E6A85A1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693" y="325822"/>
            <a:ext cx="10466614" cy="52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BF27E-B6E7-8287-641E-79F045A10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-1" y="-2526"/>
            <a:ext cx="12196491" cy="6860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1B9FF-EB59-36C9-FBEA-CF26B9334417}"/>
              </a:ext>
            </a:extLst>
          </p:cNvPr>
          <p:cNvSpPr txBox="1"/>
          <p:nvPr/>
        </p:nvSpPr>
        <p:spPr>
          <a:xfrm>
            <a:off x="7772400" y="374904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ECFF36-B055-AFB9-AD39-E5E3DCEC1DD7}"/>
              </a:ext>
            </a:extLst>
          </p:cNvPr>
          <p:cNvSpPr txBox="1"/>
          <p:nvPr/>
        </p:nvSpPr>
        <p:spPr>
          <a:xfrm>
            <a:off x="3558403" y="4623338"/>
            <a:ext cx="5029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127000" dir="6000000">
                    <a:srgbClr val="000000">
                      <a:alpha val="81000"/>
                    </a:srgbClr>
                  </a:innerShdw>
                </a:effectLst>
              </a:rPr>
              <a:t>Store </a:t>
            </a:r>
          </a:p>
          <a:p>
            <a:pPr algn="ctr"/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127000" dir="6000000">
                    <a:srgbClr val="000000">
                      <a:alpha val="81000"/>
                    </a:srgbClr>
                  </a:innerShdw>
                </a:effectLst>
              </a:rPr>
              <a:t>Analysis</a:t>
            </a:r>
            <a:endParaRPr lang="en-GB" sz="4800" b="1" spc="50" dirty="0">
              <a:ln w="0"/>
              <a:solidFill>
                <a:schemeClr val="bg2"/>
              </a:solidFill>
              <a:effectLst>
                <a:innerShdw blurRad="63500" dist="127000" dir="6000000">
                  <a:srgbClr val="000000">
                    <a:alpha val="81000"/>
                  </a:srgbClr>
                </a:innerShdw>
              </a:effectLst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6B682FAA-6DE1-A413-3A1D-6165668B92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4727540"/>
                  </p:ext>
                </p:extLst>
              </p:nvPr>
            </p:nvGraphicFramePr>
            <p:xfrm>
              <a:off x="28376" y="38831"/>
              <a:ext cx="2602992" cy="1464183"/>
            </p:xfrm>
            <a:graphic>
              <a:graphicData uri="http://schemas.microsoft.com/office/powerpoint/2016/sectionzoom">
                <psez:sectionZm>
                  <psez:sectionZmObj sectionId="{95D02EDC-5B42-4B13-8AE3-9544D0F657BD}">
                    <psez:zmPr id="{39437E5F-0748-4FFB-8F38-072E4D580D0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2992" cy="146418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B682FAA-6DE1-A413-3A1D-6165668B92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76" y="38831"/>
                <a:ext cx="2602992" cy="146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430C109B-A9E1-B8E9-EDF1-91A28B360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3724293"/>
                  </p:ext>
                </p:extLst>
              </p:nvPr>
            </p:nvGraphicFramePr>
            <p:xfrm>
              <a:off x="443155" y="2480344"/>
              <a:ext cx="2695324" cy="1516120"/>
            </p:xfrm>
            <a:graphic>
              <a:graphicData uri="http://schemas.microsoft.com/office/powerpoint/2016/sectionzoom">
                <psez:sectionZm>
                  <psez:sectionZmObj sectionId="{344CE50D-C7C1-4991-A87F-FA2526A3FCAC}">
                    <psez:zmPr id="{53102E7E-82A7-4435-882C-CAF89C03743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95324" cy="151612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30C109B-A9E1-B8E9-EDF1-91A28B360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155" y="2480344"/>
                <a:ext cx="2695324" cy="15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67C0DCD0-EE65-162D-715B-A54A6555D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3140592"/>
                  </p:ext>
                </p:extLst>
              </p:nvPr>
            </p:nvGraphicFramePr>
            <p:xfrm>
              <a:off x="2111136" y="38831"/>
              <a:ext cx="2813897" cy="1582817"/>
            </p:xfrm>
            <a:graphic>
              <a:graphicData uri="http://schemas.microsoft.com/office/powerpoint/2016/sectionzoom">
                <psez:sectionZm>
                  <psez:sectionZmObj sectionId="{DBA24D25-F06A-4C73-BF31-46572EF66E71}">
                    <psez:zmPr id="{5E1D4330-3FA0-4BB2-BF64-35BA1247525F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13897" cy="158281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7C0DCD0-EE65-162D-715B-A54A6555D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1136" y="38831"/>
                <a:ext cx="2813897" cy="1582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954D86B5-EC59-0D95-55F0-64A28AB0ED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7318339"/>
                  </p:ext>
                </p:extLst>
              </p:nvPr>
            </p:nvGraphicFramePr>
            <p:xfrm>
              <a:off x="2554946" y="2389800"/>
              <a:ext cx="2695324" cy="1516120"/>
            </p:xfrm>
            <a:graphic>
              <a:graphicData uri="http://schemas.microsoft.com/office/powerpoint/2016/sectionzoom">
                <psez:sectionZm>
                  <psez:sectionZmObj sectionId="{5A862089-1DF6-44EC-82AC-3AE15DCFF50B}">
                    <psez:zmPr id="{D6755369-7D3D-44AB-98CA-2589203D55FD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95324" cy="151612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54D86B5-EC59-0D95-55F0-64A28AB0ED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54946" y="2389800"/>
                <a:ext cx="2695324" cy="15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FF65AB78-34BE-4DD9-60EE-A0F51D8BD5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4968594"/>
                  </p:ext>
                </p:extLst>
              </p:nvPr>
            </p:nvGraphicFramePr>
            <p:xfrm>
              <a:off x="4315013" y="110277"/>
              <a:ext cx="2813897" cy="1582817"/>
            </p:xfrm>
            <a:graphic>
              <a:graphicData uri="http://schemas.microsoft.com/office/powerpoint/2016/sectionzoom">
                <psez:sectionZm>
                  <psez:sectionZmObj sectionId="{2E534C80-43FE-4931-BFA8-79E7DAAEA76F}">
                    <psez:zmPr id="{F9D99B4A-AD36-4B15-B9CA-35C4D67D859E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13897" cy="158281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FF65AB78-34BE-4DD9-60EE-A0F51D8BD5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15013" y="110277"/>
                <a:ext cx="2813897" cy="1582817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AD9D160-84F2-CB08-B115-14D09D59A4DA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1329872" y="1503014"/>
            <a:ext cx="460945" cy="977330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F6AA35-2031-C492-D581-A2BEDD7C371C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1790817" y="1621648"/>
            <a:ext cx="1727268" cy="858696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58FEB0-7F04-A782-3BD6-6E267339EE47}"/>
              </a:ext>
            </a:extLst>
          </p:cNvPr>
          <p:cNvCxnSpPr>
            <a:cxnSpLocks/>
            <a:stCxn id="16" idx="0"/>
            <a:endCxn id="13" idx="2"/>
          </p:cNvCxnSpPr>
          <p:nvPr/>
        </p:nvCxnSpPr>
        <p:spPr>
          <a:xfrm flipH="1" flipV="1">
            <a:off x="3518085" y="1621648"/>
            <a:ext cx="384523" cy="768152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87CC94-D71C-6209-AA2D-EC6D7A2FC9C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3902608" y="1693094"/>
            <a:ext cx="1819354" cy="696706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8D026B0D-CC92-0B30-A181-945C5049A4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7069101"/>
                  </p:ext>
                </p:extLst>
              </p:nvPr>
            </p:nvGraphicFramePr>
            <p:xfrm>
              <a:off x="10460056" y="4455950"/>
              <a:ext cx="1731944" cy="937966"/>
            </p:xfrm>
            <a:graphic>
              <a:graphicData uri="http://schemas.microsoft.com/office/powerpoint/2016/sectionzoom">
                <psez:sectionZm>
                  <psez:sectionZmObj sectionId="{02A3B3DD-18F7-46A1-BC2C-113D72C222A4}">
                    <psez:zmPr id="{B8F0DC85-9070-4F40-B9EF-00C596664B7A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1944" cy="937966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8D026B0D-CC92-0B30-A181-945C5049A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60056" y="4455950"/>
                <a:ext cx="1731944" cy="937966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155C4FC3-558C-C388-F96D-9199D5738A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8342688"/>
                  </p:ext>
                </p:extLst>
              </p:nvPr>
            </p:nvGraphicFramePr>
            <p:xfrm>
              <a:off x="4613624" y="216738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BA1C2A2-8744-475F-8959-466707D99C99}">
                    <psez:zmPr id="{042CD0C7-1CC9-450E-B543-4CAFC2810968}" transitionDur="1000" showBg="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55C4FC3-558C-C388-F96D-9199D5738A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13624" y="2167384"/>
                <a:ext cx="3048000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7FD3-1270-3815-978B-6B0D5754553E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5721962" y="1693094"/>
            <a:ext cx="415662" cy="474290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FAD863EF-98BF-9712-8448-D61FCCC00F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4834604"/>
                  </p:ext>
                </p:extLst>
              </p:nvPr>
            </p:nvGraphicFramePr>
            <p:xfrm>
              <a:off x="6499653" y="12136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EF8348D-948B-46C3-B598-8B778888486D}">
                    <psez:zmPr id="{1614C690-6366-4D5E-B5B1-3D3A771E8D1D}" transitionDur="1000" showBg="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FAD863EF-98BF-9712-8448-D61FCCC00F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99653" y="12136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80E69970-5987-3044-3FC4-2B2C347DEA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2635354"/>
                  </p:ext>
                </p:extLst>
              </p:nvPr>
            </p:nvGraphicFramePr>
            <p:xfrm>
              <a:off x="6977538" y="219739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F40AB39-B747-4796-8351-001F4960D412}">
                    <psez:zmPr id="{D9904EDC-2F1F-4DD0-91DD-A79DD02DCD98}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80E69970-5987-3044-3FC4-2B2C347DE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77538" y="2197392"/>
                <a:ext cx="3048000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F98106-ACC1-A44F-D457-48E0EBDB8C32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V="1">
            <a:off x="6137624" y="1835866"/>
            <a:ext cx="1886029" cy="331518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55952C-146A-5ADD-0462-D59361302E33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8023653" y="1835866"/>
            <a:ext cx="477885" cy="361526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9" name="Section Zoom 38">
                <a:extLst>
                  <a:ext uri="{FF2B5EF4-FFF2-40B4-BE49-F238E27FC236}">
                    <a16:creationId xmlns:a16="http://schemas.microsoft.com/office/drawing/2014/main" id="{CA2EF70E-34FA-E915-B790-91BF79721B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2672899"/>
                  </p:ext>
                </p:extLst>
              </p:nvPr>
            </p:nvGraphicFramePr>
            <p:xfrm>
              <a:off x="9309985" y="2226712"/>
              <a:ext cx="2769844" cy="1558037"/>
            </p:xfrm>
            <a:graphic>
              <a:graphicData uri="http://schemas.microsoft.com/office/powerpoint/2016/sectionzoom">
                <psez:sectionZm>
                  <psez:sectionZmObj sectionId="{57A2A464-C736-40DB-844D-D2FB5DD1668B}">
                    <psez:zmPr id="{24862C5A-CA5D-4B58-AC0C-4F0A874238D3}" transitionDur="1000" showBg="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9844" cy="155803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9" name="Section Zoom 38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CA2EF70E-34FA-E915-B790-91BF79721B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09985" y="2226712"/>
                <a:ext cx="2769844" cy="1558037"/>
              </a:xfrm>
              <a:prstGeom prst="rect">
                <a:avLst/>
              </a:prstGeom>
            </p:spPr>
          </p:pic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185F9E3-DA5F-B255-CE48-D77CF91F27EA}"/>
              </a:ext>
            </a:extLst>
          </p:cNvPr>
          <p:cNvCxnSpPr>
            <a:cxnSpLocks/>
            <a:stCxn id="39" idx="0"/>
            <a:endCxn id="48" idx="2"/>
          </p:cNvCxnSpPr>
          <p:nvPr/>
        </p:nvCxnSpPr>
        <p:spPr>
          <a:xfrm flipH="1" flipV="1">
            <a:off x="9909682" y="1727039"/>
            <a:ext cx="785225" cy="499673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8" name="Section Zoom 47">
                <a:extLst>
                  <a:ext uri="{FF2B5EF4-FFF2-40B4-BE49-F238E27FC236}">
                    <a16:creationId xmlns:a16="http://schemas.microsoft.com/office/drawing/2014/main" id="{AF0EA769-9430-55A2-F716-A0BCFC2DE8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2770067"/>
                  </p:ext>
                </p:extLst>
              </p:nvPr>
            </p:nvGraphicFramePr>
            <p:xfrm>
              <a:off x="8385682" y="1253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ABB7F26-1928-4FB1-9655-E0DB215B3F9E}">
                    <psez:zmPr id="{95B56265-6119-4F97-B947-723034420E9C}" transitionDur="1000" showBg="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8" name="Section Zoom 47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AF0EA769-9430-55A2-F716-A0BCFC2DE8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85682" y="12539"/>
                <a:ext cx="3048000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4BE4AC-D6FC-7680-5E59-3A37FCDDF015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8501538" y="1756542"/>
            <a:ext cx="1408144" cy="440850"/>
          </a:xfrm>
          <a:prstGeom prst="line">
            <a:avLst/>
          </a:prstGeom>
          <a:ln w="635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751BEB72-83E6-EBE4-69B5-A8D26B6369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6141276"/>
                  </p:ext>
                </p:extLst>
              </p:nvPr>
            </p:nvGraphicFramePr>
            <p:xfrm>
              <a:off x="48713" y="4324704"/>
              <a:ext cx="1960049" cy="1102527"/>
            </p:xfrm>
            <a:graphic>
              <a:graphicData uri="http://schemas.microsoft.com/office/powerpoint/2016/sectionzoom">
                <psez:sectionZm>
                  <psez:sectionZmObj sectionId="{AFC75BA6-7D8D-4918-BC0B-4393E2FBD385}">
                    <psez:zmPr id="{5B598C46-4FA7-44F5-B142-C7A7F810650C}" transitionDur="1000" showBg="0">
                      <p166:blipFill xmlns:p166="http://schemas.microsoft.com/office/powerpoint/2016/6/main">
                        <a:blip r:embed="rId3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0049" cy="110252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Section Zoom 53">
                <a:hlinkClick r:id="rId37" action="ppaction://hlinksldjump"/>
                <a:extLst>
                  <a:ext uri="{FF2B5EF4-FFF2-40B4-BE49-F238E27FC236}">
                    <a16:creationId xmlns:a16="http://schemas.microsoft.com/office/drawing/2014/main" id="{751BEB72-83E6-EBE4-69B5-A8D26B636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713" y="4324704"/>
                <a:ext cx="1960049" cy="1102527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498F861B-F6EA-47FF-303E-63637138E1F5}"/>
              </a:ext>
            </a:extLst>
          </p:cNvPr>
          <p:cNvSpPr txBox="1"/>
          <p:nvPr/>
        </p:nvSpPr>
        <p:spPr>
          <a:xfrm>
            <a:off x="12516809" y="1230204"/>
            <a:ext cx="72853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Elena Magdy Kamel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Rawan Mohamed Khairy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Mohamed Fayez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Talat Mohamed </a:t>
            </a:r>
          </a:p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Zyad Elrefai</a:t>
            </a:r>
          </a:p>
        </p:txBody>
      </p:sp>
      <p:pic>
        <p:nvPicPr>
          <p:cNvPr id="56" name="Picture 5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F59C12A-0C72-72BC-8F82-3B134042F10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157" y="-327841"/>
            <a:ext cx="7185841" cy="71858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42E1917-915F-65C3-38BA-ACC902FDA9DA}"/>
              </a:ext>
            </a:extLst>
          </p:cNvPr>
          <p:cNvSpPr txBox="1"/>
          <p:nvPr/>
        </p:nvSpPr>
        <p:spPr>
          <a:xfrm>
            <a:off x="7309499" y="-2665916"/>
            <a:ext cx="6301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Store Data Analysis</a:t>
            </a:r>
          </a:p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Team Members:</a:t>
            </a:r>
            <a:endParaRPr lang="en-GB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9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9B2B6BB-8230-5AC2-9720-35C3CD88A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86" y="-230946"/>
            <a:ext cx="3528951" cy="3528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F72E49-369B-4B4C-CDA0-B20B008FF5F7}"/>
              </a:ext>
            </a:extLst>
          </p:cNvPr>
          <p:cNvSpPr txBox="1"/>
          <p:nvPr/>
        </p:nvSpPr>
        <p:spPr>
          <a:xfrm>
            <a:off x="462643" y="2318657"/>
            <a:ext cx="102662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Through Dashboard</a:t>
            </a:r>
          </a:p>
          <a:p>
            <a:pPr algn="just"/>
            <a:r>
              <a:rPr lang="en-GB" sz="2800" b="1" dirty="0">
                <a:solidFill>
                  <a:schemeClr val="bg1"/>
                </a:solidFill>
              </a:rPr>
              <a:t>The most preferred method by customers  (Standard Class)</a:t>
            </a:r>
          </a:p>
          <a:p>
            <a:pPr algn="just"/>
            <a:endParaRPr lang="en-GB" sz="28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As for the demand rate, it decreases in January and increases to its highest rate during November and August, and the demand rate decreases during October.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The average sales rate over the course of 4 years has been continuously increasing.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150CA-5C84-7BA0-8C5E-04810C65D051}"/>
              </a:ext>
            </a:extLst>
          </p:cNvPr>
          <p:cNvSpPr txBox="1"/>
          <p:nvPr/>
        </p:nvSpPr>
        <p:spPr>
          <a:xfrm>
            <a:off x="116905" y="505365"/>
            <a:ext cx="777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Shipping Performance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97608C-C8EF-E3FB-DBF2-9AA47DF4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55135" y="1770885"/>
            <a:ext cx="10466614" cy="56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6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7AF42F-D725-1A9A-F2B7-A9C339D6DE2D}"/>
              </a:ext>
            </a:extLst>
          </p:cNvPr>
          <p:cNvSpPr txBox="1"/>
          <p:nvPr/>
        </p:nvSpPr>
        <p:spPr>
          <a:xfrm>
            <a:off x="1831405" y="5812971"/>
            <a:ext cx="777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Geographic Performance 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9" name="Picture 8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98030C8D-77EE-1ADE-CC87-E95B4F2A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543" y="-295894"/>
            <a:ext cx="3528951" cy="3528951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BE7F2CAB-023F-01C1-64B3-AFBFB789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916" y="-1"/>
            <a:ext cx="11377068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6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9B2B6BB-8230-5AC2-9720-35C3CD88A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86" y="-230946"/>
            <a:ext cx="3528951" cy="3528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F72E49-369B-4B4C-CDA0-B20B008FF5F7}"/>
              </a:ext>
            </a:extLst>
          </p:cNvPr>
          <p:cNvSpPr txBox="1"/>
          <p:nvPr/>
        </p:nvSpPr>
        <p:spPr>
          <a:xfrm>
            <a:off x="462643" y="2318657"/>
            <a:ext cx="102662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schemeClr val="bg1"/>
                </a:solidFill>
              </a:rPr>
              <a:t>Through Dashboard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Highest sales and demand rate in  West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Lower Sales and Demand rate in South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TOP 5 States: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California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Taxes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New York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Pennsylvania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Washington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150CA-5C84-7BA0-8C5E-04810C65D051}"/>
              </a:ext>
            </a:extLst>
          </p:cNvPr>
          <p:cNvSpPr txBox="1"/>
          <p:nvPr/>
        </p:nvSpPr>
        <p:spPr>
          <a:xfrm>
            <a:off x="116905" y="505365"/>
            <a:ext cx="777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Geographic Performance 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8D3892B-9DBF-8EFF-A30B-87E7094A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2" y="7821385"/>
            <a:ext cx="12252903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9B2B6BB-8230-5AC2-9720-35C3CD88A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69" y="-312589"/>
            <a:ext cx="3528951" cy="3528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F72E49-369B-4B4C-CDA0-B20B008FF5F7}"/>
              </a:ext>
            </a:extLst>
          </p:cNvPr>
          <p:cNvSpPr txBox="1"/>
          <p:nvPr/>
        </p:nvSpPr>
        <p:spPr>
          <a:xfrm>
            <a:off x="210852" y="1060743"/>
            <a:ext cx="115185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1.Improve Underperforming Segments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Solution: Target marketing efforts toward Corporate and Home Office customers.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Recommendation: Institute volume discounts and subscription services to incentivize increased use.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2. Increased Market Penetration in Low-Engagement States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Solution: Running region-specific campaigns, while partnering up with the local influencer in the worst-performing states.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Recommendation: Focus sales efforts on states like Kentucky and South Dakota to diversify revenue streams.</a:t>
            </a:r>
          </a:p>
          <a:p>
            <a:pPr algn="just"/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150CA-5C84-7BA0-8C5E-04810C65D051}"/>
              </a:ext>
            </a:extLst>
          </p:cNvPr>
          <p:cNvSpPr txBox="1"/>
          <p:nvPr/>
        </p:nvSpPr>
        <p:spPr>
          <a:xfrm>
            <a:off x="210852" y="107360"/>
            <a:ext cx="1177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Solution And Recommendation 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89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69B2B6BB-8230-5AC2-9720-35C3CD88A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69" y="-312589"/>
            <a:ext cx="3528951" cy="3528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F72E49-369B-4B4C-CDA0-B20B008FF5F7}"/>
              </a:ext>
            </a:extLst>
          </p:cNvPr>
          <p:cNvSpPr txBox="1"/>
          <p:nvPr/>
        </p:nvSpPr>
        <p:spPr>
          <a:xfrm>
            <a:off x="210852" y="1060743"/>
            <a:ext cx="1151850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3. Product Portfolio Optimization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Solution: Analyse product performance and stop or promote low performing products accordingly.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Recommendation: Apply product bundling where low- and high-demand products can be combined to improve average order size.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4. Improve Shipping Efficiency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Solution: This could be achieved by using alternative carriers or optimally placing warehouses in that region to reduce delivery times.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Recommendation: Real-time tracking, faster shipping options are highly recommended to enhance customer experience.</a:t>
            </a:r>
          </a:p>
          <a:p>
            <a:pPr algn="just"/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150CA-5C84-7BA0-8C5E-04810C65D051}"/>
              </a:ext>
            </a:extLst>
          </p:cNvPr>
          <p:cNvSpPr txBox="1"/>
          <p:nvPr/>
        </p:nvSpPr>
        <p:spPr>
          <a:xfrm>
            <a:off x="210852" y="107360"/>
            <a:ext cx="1177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Solution And Recommendation 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87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C1C0A7-8916-8B33-2C1F-4F8F5E02AA80}"/>
              </a:ext>
            </a:extLst>
          </p:cNvPr>
          <p:cNvSpPr txBox="1"/>
          <p:nvPr/>
        </p:nvSpPr>
        <p:spPr>
          <a:xfrm>
            <a:off x="1414669" y="2445026"/>
            <a:ext cx="9362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71000424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Qr Code with solid fill">
            <a:extLst>
              <a:ext uri="{FF2B5EF4-FFF2-40B4-BE49-F238E27FC236}">
                <a16:creationId xmlns:a16="http://schemas.microsoft.com/office/drawing/2014/main" id="{203D2E16-C309-5461-26B4-9D3205372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9199" y="477516"/>
            <a:ext cx="21336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148D5-AB85-6D9E-AECB-01ABFF3315E3}"/>
              </a:ext>
            </a:extLst>
          </p:cNvPr>
          <p:cNvSpPr txBox="1"/>
          <p:nvPr/>
        </p:nvSpPr>
        <p:spPr>
          <a:xfrm>
            <a:off x="2258186" y="2964164"/>
            <a:ext cx="76756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Questions answers with code</a:t>
            </a:r>
            <a:endParaRPr lang="en-GB" sz="7200" b="1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7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DB6A238-80E7-72FD-A748-6EED70BB3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802"/>
            <a:ext cx="12192000" cy="3888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057CC9-4717-5B33-3AE5-D476818CA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8"/>
          <a:stretch/>
        </p:blipFill>
        <p:spPr>
          <a:xfrm>
            <a:off x="12192000" y="1484801"/>
            <a:ext cx="12192000" cy="38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9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DB6A238-80E7-72FD-A748-6EED70BB3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1484802"/>
            <a:ext cx="12192000" cy="38883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3FE000-CFBE-DB13-13D4-7FBC58E81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8"/>
          <a:stretch/>
        </p:blipFill>
        <p:spPr>
          <a:xfrm>
            <a:off x="0" y="1484801"/>
            <a:ext cx="12192000" cy="3888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AC0C-1547-D910-7251-BFA540E72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52435"/>
            <a:ext cx="121920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3FE000-CFBE-DB13-13D4-7FBC58E8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8"/>
          <a:stretch/>
        </p:blipFill>
        <p:spPr>
          <a:xfrm>
            <a:off x="-12192000" y="1484799"/>
            <a:ext cx="12192000" cy="38883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7ECB4-0625-2127-675C-D152F3A7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433"/>
            <a:ext cx="12192000" cy="595312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C0DDA2-2B4B-06C8-8144-5FCD6B792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706003"/>
            <a:ext cx="12192000" cy="54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7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4175760" y="4088475"/>
            <a:ext cx="384048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Goals</a:t>
            </a:r>
            <a:endParaRPr lang="en-GB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raphic 5" descr="Lights On with solid fill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0996" y="1458468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652652"/>
      </p:ext>
    </p:extLst>
  </p:cSld>
  <p:clrMapOvr>
    <a:masterClrMapping/>
  </p:clrMapOvr>
  <p:transition spd="slow"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7ECB4-0625-2127-675C-D152F3A7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452437"/>
            <a:ext cx="12192000" cy="595312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1D0D3B-D606-6925-16FF-6CF288551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437"/>
            <a:ext cx="12192000" cy="5499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15272-1158-8DB1-4DA7-3378BCF42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309686"/>
            <a:ext cx="121920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7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1D0D3B-D606-6925-16FF-6CF288551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679423"/>
            <a:ext cx="12192000" cy="549915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C49096-4757-5C02-8CC7-792632B0A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687"/>
            <a:ext cx="12192000" cy="423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394BA-1E0A-A15F-6C1C-E07BEF2E6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41822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C49096-4757-5C02-8CC7-792632B0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1309687"/>
            <a:ext cx="12192000" cy="42386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C7CAF5-42E6-B65D-2DDC-8F65A9F2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  <p:pic>
        <p:nvPicPr>
          <p:cNvPr id="6" name="Picture 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6521056-9BB2-4B0A-2FEC-F84A7C8EC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55" y="-3528951"/>
            <a:ext cx="3528951" cy="35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5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C7CAF5-42E6-B65D-2DDC-8F65A9F2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6450"/>
            <a:ext cx="12192000" cy="5886450"/>
          </a:xfrm>
          <a:prstGeom prst="rect">
            <a:avLst/>
          </a:prstGeom>
        </p:spPr>
      </p:pic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13" y="-666179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796834" y="3892732"/>
            <a:ext cx="1188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Forecasting Questions answers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41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8533" y="-4624225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408759" y="6296025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What are the top-selling products expected to be in the next month?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A0411387-4081-B4C8-7544-BDBD6BE47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96025"/>
          </a:xfrm>
          <a:prstGeom prst="rect">
            <a:avLst/>
          </a:prstGeom>
        </p:spPr>
      </p:pic>
      <p:pic>
        <p:nvPicPr>
          <p:cNvPr id="8" name="Picture 7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BC8F8112-3C2A-6FA1-BF10-0FC05A7F8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579563"/>
            <a:ext cx="119888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51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8533" y="-4624225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746690" y="5278438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What are the top-selling products expected to be in the next month?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A0411387-4081-B4C8-7544-BDBD6BE47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0"/>
            <a:ext cx="12192000" cy="6296025"/>
          </a:xfrm>
          <a:prstGeom prst="rect">
            <a:avLst/>
          </a:prstGeom>
        </p:spPr>
      </p:pic>
      <p:pic>
        <p:nvPicPr>
          <p:cNvPr id="8" name="Picture 7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BC8F8112-3C2A-6FA1-BF10-0FC05A7F8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579562"/>
            <a:ext cx="119888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2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13" y="-404354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152400" y="4200724"/>
            <a:ext cx="1188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Preprocessing and Forecasting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outputs 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Preprocessing </a:t>
            </a:r>
            <a:r>
              <a:rPr lang="en-US" sz="4000" dirty="0" err="1">
                <a:solidFill>
                  <a:schemeClr val="bg1"/>
                </a:solidFill>
              </a:rPr>
              <a:t>ouputs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9E052E-95A5-2E5D-3143-29E61BEF4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0" y="655983"/>
            <a:ext cx="12192000" cy="620201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F05EC6-20E2-C36A-1249-CFE225DF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12192000" y="655982"/>
            <a:ext cx="12192000" cy="6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4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Preprocessing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9E052E-95A5-2E5D-3143-29E61BEF4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-12192000" y="655983"/>
            <a:ext cx="12192000" cy="620201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F05EC6-20E2-C36A-1249-CFE225DF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0" y="655982"/>
            <a:ext cx="12192000" cy="620201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040520-808D-7E0B-0E5B-78791B781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12192000" y="655982"/>
            <a:ext cx="12192000" cy="6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Preprocessing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F05EC6-20E2-C36A-1249-CFE225DF2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-12192000" y="655982"/>
            <a:ext cx="12192000" cy="620201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B193A5-AA2C-9323-AEFB-FE56D481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0" y="655982"/>
            <a:ext cx="12192000" cy="620201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A01A1D-26E5-FA6C-CF6F-F086722E7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12192000" y="655982"/>
            <a:ext cx="12192000" cy="6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107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a grid of lines&#10;&#10;Description automatically generated with medium confidence">
            <a:extLst>
              <a:ext uri="{FF2B5EF4-FFF2-40B4-BE49-F238E27FC236}">
                <a16:creationId xmlns:a16="http://schemas.microsoft.com/office/drawing/2014/main" id="{A37063FA-2D7D-7FEA-3503-3B29B7DB91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" r="2587"/>
          <a:stretch/>
        </p:blipFill>
        <p:spPr>
          <a:xfrm>
            <a:off x="0" y="7371"/>
            <a:ext cx="12178896" cy="68506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761744" y="-4428744"/>
            <a:ext cx="15715488" cy="15715488"/>
          </a:xfrm>
          <a:prstGeom prst="ellipse">
            <a:avLst/>
          </a:prstGeom>
          <a:solidFill>
            <a:srgbClr val="040F47">
              <a:alpha val="39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1725168" y="626917"/>
            <a:ext cx="440740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Goals</a:t>
            </a:r>
            <a:endParaRPr lang="en-GB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8134B6A4-0A5E-0C8A-341A-D018CE6548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736" y="457200"/>
            <a:ext cx="1170432" cy="1170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728928" y="1778452"/>
            <a:ext cx="67402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aim of the project is to identify the problems that affect the sales ratio in the United States of America through the following:</a:t>
            </a:r>
          </a:p>
          <a:p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Sales ratio in each state over the years from 2015 to 2018. Providing a model to make predictions of sales ratios in the coming year. Identifying the strengths and weaknesses that affect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Knowing customer performance and the extent of the impact of customer satisfaction on sales ratio.</a:t>
            </a:r>
          </a:p>
          <a:p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Knowing product performance and identifying the best-selling and least-selling products. </a:t>
            </a:r>
          </a:p>
          <a:p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Determining the performance of logistics services to know the shipping performance in each state.</a:t>
            </a:r>
          </a:p>
        </p:txBody>
      </p:sp>
      <p:sp useBgFill="1">
        <p:nvSpPr>
          <p:cNvPr id="11" name="Parallelogram 10">
            <a:extLst>
              <a:ext uri="{FF2B5EF4-FFF2-40B4-BE49-F238E27FC236}">
                <a16:creationId xmlns:a16="http://schemas.microsoft.com/office/drawing/2014/main" id="{82C7F51B-5EEF-EDDE-281C-E9E9858246AD}"/>
              </a:ext>
            </a:extLst>
          </p:cNvPr>
          <p:cNvSpPr/>
          <p:nvPr/>
        </p:nvSpPr>
        <p:spPr>
          <a:xfrm>
            <a:off x="7469187" y="1859939"/>
            <a:ext cx="4407408" cy="4808289"/>
          </a:xfrm>
          <a:prstGeom prst="parallelogram">
            <a:avLst>
              <a:gd name="adj" fmla="val 5799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1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-0.01921 L 0.11276 -0.37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-1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Preprocessing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B193A5-AA2C-9323-AEFB-FE56D4815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-12192000" y="655982"/>
            <a:ext cx="12192000" cy="620201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A01A1D-26E5-FA6C-CF6F-F086722E7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0" y="655982"/>
            <a:ext cx="12192000" cy="620201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686FF5-0E86-50AF-169C-0495FDCF9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12192000" y="655980"/>
            <a:ext cx="12192000" cy="62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4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Preprocessing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A01A1D-26E5-FA6C-CF6F-F086722E7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-12192000" y="655982"/>
            <a:ext cx="12192000" cy="620201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53B2BB-6B6A-16FC-99CA-2C4522449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0" y="655982"/>
            <a:ext cx="12192000" cy="62020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C8C0BBF-32FC-23F9-4E3F-C6BD0DD35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0" y="6858000"/>
            <a:ext cx="12192000" cy="62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2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Forecasting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0197F6-0933-9BD7-B76A-C99EFBBF8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-12192000" y="655982"/>
            <a:ext cx="12192000" cy="62020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E4EBF2F-1623-2F87-79B5-859E9F30C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0" y="655980"/>
            <a:ext cx="12192000" cy="62020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F5914DD-0E63-D24E-3719-73DEBE884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0" y="6858000"/>
            <a:ext cx="12192000" cy="62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0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Forecasting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931B30-32F8-C0A5-4F50-75106D943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-12192000" y="655983"/>
            <a:ext cx="12192000" cy="620202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5E5906-F55E-74A3-6782-84979DCBC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5"/>
          <a:stretch/>
        </p:blipFill>
        <p:spPr>
          <a:xfrm>
            <a:off x="0" y="612741"/>
            <a:ext cx="12192000" cy="62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Forecasting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5E5906-F55E-74A3-6782-84979DCB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5"/>
          <a:stretch/>
        </p:blipFill>
        <p:spPr>
          <a:xfrm>
            <a:off x="-12192000" y="655983"/>
            <a:ext cx="12192000" cy="624525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5267FF-9DD2-981C-9600-563D9373A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0"/>
          <a:stretch/>
        </p:blipFill>
        <p:spPr>
          <a:xfrm>
            <a:off x="0" y="816275"/>
            <a:ext cx="12192000" cy="6084967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B1C43D06-A8C8-E992-5074-D99579AE0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23391"/>
            <a:ext cx="11231542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7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Forecasting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5267FF-9DD2-981C-9600-563D9373A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0"/>
          <a:stretch/>
        </p:blipFill>
        <p:spPr>
          <a:xfrm>
            <a:off x="-12192000" y="773033"/>
            <a:ext cx="12192000" cy="6084967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E84FDEB2-E0F3-1EA6-9504-DEAE772C0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9" y="580149"/>
            <a:ext cx="11231542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4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Forecasting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5267FF-9DD2-981C-9600-563D9373A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0"/>
          <a:stretch/>
        </p:blipFill>
        <p:spPr>
          <a:xfrm>
            <a:off x="-12192000" y="773033"/>
            <a:ext cx="12192000" cy="6084967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E84FDEB2-E0F3-1EA6-9504-DEAE772C0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9" y="580149"/>
            <a:ext cx="11231542" cy="627785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3002460-7D18-877D-5184-C3D97D847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99096"/>
            <a:ext cx="10374173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0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3709CD-96A4-C70C-FC5B-F2E5C2E3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78" y="-5254650"/>
            <a:ext cx="5574574" cy="55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EE383-3DD9-F136-53FC-465114B6DFE8}"/>
              </a:ext>
            </a:extLst>
          </p:cNvPr>
          <p:cNvSpPr txBox="1"/>
          <p:nvPr/>
        </p:nvSpPr>
        <p:spPr>
          <a:xfrm>
            <a:off x="304800" y="-5190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Forecasting outputs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E84FDEB2-E0F3-1EA6-9504-DEAE772C0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1542" y="580149"/>
            <a:ext cx="11231542" cy="627785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3002460-7D18-877D-5184-C3D97D847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" b="2536"/>
          <a:stretch/>
        </p:blipFill>
        <p:spPr>
          <a:xfrm>
            <a:off x="908913" y="534938"/>
            <a:ext cx="10374173" cy="63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9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3444240" y="3521759"/>
            <a:ext cx="530352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Sales Process Analysis 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90570" y="1078992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7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581961-65B0-C9A5-4820-1C190076C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7371"/>
            <a:ext cx="12192000" cy="68506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761744" y="-4428744"/>
            <a:ext cx="15715488" cy="15715488"/>
          </a:xfrm>
          <a:prstGeom prst="ellipse">
            <a:avLst/>
          </a:prstGeom>
          <a:solidFill>
            <a:srgbClr val="050704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D34219-001F-8405-5AF3-145214F84981}"/>
              </a:ext>
            </a:extLst>
          </p:cNvPr>
          <p:cNvSpPr/>
          <p:nvPr/>
        </p:nvSpPr>
        <p:spPr>
          <a:xfrm rot="19595147">
            <a:off x="9060237" y="2086423"/>
            <a:ext cx="841115" cy="360273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0A6740-3871-0D45-D02A-A1BF25D4FFC5}"/>
              </a:ext>
            </a:extLst>
          </p:cNvPr>
          <p:cNvSpPr/>
          <p:nvPr/>
        </p:nvSpPr>
        <p:spPr>
          <a:xfrm rot="19595147">
            <a:off x="8764968" y="3299580"/>
            <a:ext cx="841115" cy="360273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-348792" y="732173"/>
            <a:ext cx="103496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Sales Process Analysis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311219" y="2536780"/>
            <a:ext cx="38221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Clean data And Preprocessing, identify sales ratios and display them to understand the problem.(Using Python)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Determine analysis questions That Help Making Decision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Determine a set of forecasting questions and Make Model to Predict Sales Ratio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4062C-DB91-27D0-BEAA-B8146263D66B}"/>
              </a:ext>
            </a:extLst>
          </p:cNvPr>
          <p:cNvSpPr txBox="1"/>
          <p:nvPr/>
        </p:nvSpPr>
        <p:spPr>
          <a:xfrm>
            <a:off x="4159662" y="2536780"/>
            <a:ext cx="38989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Build a Tableau visualization dashboard that visualizes the answers to all answered questions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Central and Supporting insight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Solution And Recommendation</a:t>
            </a:r>
          </a:p>
        </p:txBody>
      </p:sp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80D21039-4ED2-EA30-2613-154D6A6AA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400304" y="694022"/>
            <a:ext cx="967865" cy="967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79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33 -0.09329 L -0.12618 -0.3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126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32 -0.09329 L -0.12617 -0.34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6CBD0F6-FB36-E27A-4B96-C5304FAACE95}"/>
              </a:ext>
            </a:extLst>
          </p:cNvPr>
          <p:cNvSpPr/>
          <p:nvPr/>
        </p:nvSpPr>
        <p:spPr>
          <a:xfrm>
            <a:off x="3014472" y="347472"/>
            <a:ext cx="6163056" cy="6163056"/>
          </a:xfrm>
          <a:prstGeom prst="ellipse">
            <a:avLst/>
          </a:prstGeom>
          <a:solidFill>
            <a:srgbClr val="040F47">
              <a:alpha val="40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4431-3936-1E66-8EC2-9F8719B83AE5}"/>
              </a:ext>
            </a:extLst>
          </p:cNvPr>
          <p:cNvSpPr txBox="1"/>
          <p:nvPr/>
        </p:nvSpPr>
        <p:spPr>
          <a:xfrm>
            <a:off x="3557016" y="3942171"/>
            <a:ext cx="507796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Cleaning Data and Preprocessing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6" name="Graphic 5" descr="Clipboard Checked outline">
            <a:extLst>
              <a:ext uri="{FF2B5EF4-FFF2-40B4-BE49-F238E27FC236}">
                <a16:creationId xmlns:a16="http://schemas.microsoft.com/office/drawing/2014/main" id="{E962BE72-520A-5F9A-33EA-A1283A19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20996" y="1458468"/>
            <a:ext cx="2350008" cy="23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4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bot hand holding a brain&#10;&#10;Description automatically generated">
            <a:extLst>
              <a:ext uri="{FF2B5EF4-FFF2-40B4-BE49-F238E27FC236}">
                <a16:creationId xmlns:a16="http://schemas.microsoft.com/office/drawing/2014/main" id="{69C390E8-C01E-EFEC-6F55-F7D742761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8E9220-3409-8606-5075-E8682034740B}"/>
              </a:ext>
            </a:extLst>
          </p:cNvPr>
          <p:cNvSpPr/>
          <p:nvPr/>
        </p:nvSpPr>
        <p:spPr>
          <a:xfrm>
            <a:off x="-1761744" y="-4428744"/>
            <a:ext cx="15715488" cy="15715488"/>
          </a:xfrm>
          <a:prstGeom prst="ellipse">
            <a:avLst/>
          </a:prstGeom>
          <a:solidFill>
            <a:srgbClr val="040F47">
              <a:alpha val="39000"/>
            </a:srgbClr>
          </a:solidFill>
          <a:ln w="1270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47E4D-C5E7-EB3D-0B6F-04B7980081D4}"/>
              </a:ext>
            </a:extLst>
          </p:cNvPr>
          <p:cNvSpPr txBox="1"/>
          <p:nvPr/>
        </p:nvSpPr>
        <p:spPr>
          <a:xfrm>
            <a:off x="6535970" y="1184928"/>
            <a:ext cx="519537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Cleaning Data and Preprocessing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353C-1878-4D38-F106-F2AA0E7CFBAE}"/>
              </a:ext>
            </a:extLst>
          </p:cNvPr>
          <p:cNvSpPr txBox="1"/>
          <p:nvPr/>
        </p:nvSpPr>
        <p:spPr>
          <a:xfrm>
            <a:off x="299005" y="428178"/>
            <a:ext cx="611122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Process Summary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Data loading and inspection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Loaded the dataset, checking for missing values and data types.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Zero filled for missing postal codes.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Exploring Categorical Data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Analysed key categories: Ship Mode, Segment, and Product Category.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Converting Dates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Converted the Order Date and Ship Date into datetime format for analysis on shipping.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Outlier detection and removal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Applied Box Plot and IQR method for outlier removal in Sales column.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Cleaning Data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Removed duplicate records and altered data types to standardize.</a:t>
            </a:r>
          </a:p>
        </p:txBody>
      </p:sp>
      <p:pic>
        <p:nvPicPr>
          <p:cNvPr id="5" name="Graphic 4" descr="Clipboard Checked outline">
            <a:extLst>
              <a:ext uri="{FF2B5EF4-FFF2-40B4-BE49-F238E27FC236}">
                <a16:creationId xmlns:a16="http://schemas.microsoft.com/office/drawing/2014/main" id="{BB4319D0-ED90-225E-9CAA-18D5B16B8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616515" y="155187"/>
            <a:ext cx="1034290" cy="1034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43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6E5279A7A6B498F40B712AE670904" ma:contentTypeVersion="4" ma:contentTypeDescription="Create a new document." ma:contentTypeScope="" ma:versionID="f275bc398eb2d91ee1c4f3e2400ca476">
  <xsd:schema xmlns:xsd="http://www.w3.org/2001/XMLSchema" xmlns:xs="http://www.w3.org/2001/XMLSchema" xmlns:p="http://schemas.microsoft.com/office/2006/metadata/properties" xmlns:ns3="3eea04c8-1a8e-4fb4-8ca4-59751250656b" targetNamespace="http://schemas.microsoft.com/office/2006/metadata/properties" ma:root="true" ma:fieldsID="85e296e151b4071e0deaed41d392a3a7" ns3:_="">
    <xsd:import namespace="3eea04c8-1a8e-4fb4-8ca4-5975125065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ea04c8-1a8e-4fb4-8ca4-5975125065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750491-6EB3-4B99-8A2D-EBB63B9733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4F4180-A008-41E9-8C69-D849F081D62D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3eea04c8-1a8e-4fb4-8ca4-59751250656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42F95B6-2874-435F-BD15-FB0588EBED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ea04c8-1a8e-4fb4-8ca4-597512506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</TotalTime>
  <Words>1194</Words>
  <Application>Microsoft Office PowerPoint</Application>
  <PresentationFormat>Widescreen</PresentationFormat>
  <Paragraphs>221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Aharoni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زياد وائل السيد على سيد احمد الرف</dc:creator>
  <cp:lastModifiedBy>زياد وائل السيد على سيد احمد الرف</cp:lastModifiedBy>
  <cp:revision>46</cp:revision>
  <dcterms:created xsi:type="dcterms:W3CDTF">2024-05-17T19:51:35Z</dcterms:created>
  <dcterms:modified xsi:type="dcterms:W3CDTF">2024-10-17T21:42:19Z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0x0101009536E5279A7A6B498F40B712AE670904</vt:lpwstr>
  </property>
</Properties>
</file>